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410" r:id="rId2"/>
    <p:sldId id="411" r:id="rId3"/>
    <p:sldId id="412" r:id="rId4"/>
    <p:sldId id="417" r:id="rId5"/>
    <p:sldId id="437" r:id="rId6"/>
    <p:sldId id="461" r:id="rId7"/>
    <p:sldId id="416" r:id="rId8"/>
    <p:sldId id="421" r:id="rId9"/>
    <p:sldId id="453" r:id="rId10"/>
    <p:sldId id="438" r:id="rId11"/>
    <p:sldId id="439" r:id="rId12"/>
    <p:sldId id="440" r:id="rId13"/>
    <p:sldId id="443" r:id="rId14"/>
    <p:sldId id="418" r:id="rId15"/>
    <p:sldId id="451" r:id="rId16"/>
    <p:sldId id="423" r:id="rId17"/>
    <p:sldId id="426" r:id="rId18"/>
    <p:sldId id="424" r:id="rId19"/>
    <p:sldId id="470" r:id="rId20"/>
    <p:sldId id="462" r:id="rId21"/>
    <p:sldId id="463" r:id="rId22"/>
    <p:sldId id="497" r:id="rId23"/>
    <p:sldId id="468" r:id="rId24"/>
    <p:sldId id="444" r:id="rId25"/>
    <p:sldId id="452" r:id="rId26"/>
    <p:sldId id="458" r:id="rId27"/>
    <p:sldId id="454" r:id="rId28"/>
    <p:sldId id="459" r:id="rId29"/>
    <p:sldId id="455" r:id="rId30"/>
    <p:sldId id="457" r:id="rId31"/>
    <p:sldId id="478" r:id="rId32"/>
    <p:sldId id="483" r:id="rId33"/>
    <p:sldId id="482" r:id="rId34"/>
    <p:sldId id="498" r:id="rId3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9FF"/>
    <a:srgbClr val="FFFF00"/>
    <a:srgbClr val="70421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9458" autoAdjust="0"/>
  </p:normalViewPr>
  <p:slideViewPr>
    <p:cSldViewPr snapToObjects="1">
      <p:cViewPr>
        <p:scale>
          <a:sx n="100" d="100"/>
          <a:sy n="100" d="100"/>
        </p:scale>
        <p:origin x="-19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Outbound Revenues ($mil)</c:v>
                </c:pt>
              </c:strCache>
            </c:strRef>
          </c:tx>
          <c:spPr>
            <a:ln>
              <a:noFill/>
            </a:ln>
          </c:spPr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3"/>
            <c:bubble3D val="0"/>
            <c:spPr>
              <a:pattFill prst="wdDnDiag">
                <a:fgClr>
                  <a:schemeClr val="accent1"/>
                </a:fgClr>
                <a:bgClr>
                  <a:schemeClr val="bg1">
                    <a:lumMod val="75000"/>
                  </a:schemeClr>
                </a:bgClr>
              </a:pattFill>
              <a:ln>
                <a:noFill/>
              </a:ln>
            </c:spPr>
          </c:dPt>
          <c:dLbls>
            <c:dLbl>
              <c:idx val="0"/>
              <c:delete val="1"/>
            </c:dLbl>
            <c:dLbl>
              <c:idx val="2"/>
              <c:layout>
                <c:manualLayout>
                  <c:x val="0.35290006988120198"/>
                  <c:y val="-4.93827160493827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3459119496855348E-2"/>
                  <c:y val="3.33333333333333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MD (non-TD)</c:v>
                </c:pt>
                <c:pt idx="1">
                  <c:v>MD (TD)</c:v>
                </c:pt>
                <c:pt idx="2">
                  <c:v>CP (TD)</c:v>
                </c:pt>
                <c:pt idx="3">
                  <c:v>CP (non-TD)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0</c:v>
                </c:pt>
                <c:pt idx="1">
                  <c:v>307.87065799999999</c:v>
                </c:pt>
                <c:pt idx="2">
                  <c:v>1805.0859010000001</c:v>
                </c:pt>
                <c:pt idx="3">
                  <c:v>290.49478700000003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Inbound Revenues ($mil)</c:v>
                </c:pt>
              </c:strCache>
            </c:strRef>
          </c:tx>
          <c:dPt>
            <c:idx val="0"/>
            <c:bubble3D val="0"/>
            <c:spPr>
              <a:pattFill prst="wdDnDiag">
                <a:fgClr>
                  <a:srgbClr val="0070C0"/>
                </a:fgClr>
                <a:bgClr>
                  <a:schemeClr val="bg1">
                    <a:lumMod val="75000"/>
                  </a:schemeClr>
                </a:bgClr>
              </a:patt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Pt>
            <c:idx val="3"/>
            <c:bubble3D val="0"/>
            <c:spPr>
              <a:pattFill prst="wdDnDiag">
                <a:fgClr>
                  <a:schemeClr val="accent1"/>
                </a:fgClr>
                <a:bgClr>
                  <a:schemeClr val="bg1">
                    <a:lumMod val="85000"/>
                  </a:schemeClr>
                </a:bgClr>
              </a:pattFill>
            </c:spPr>
          </c:dPt>
          <c:dLbls>
            <c:dLbl>
              <c:idx val="0"/>
              <c:layout>
                <c:manualLayout>
                  <c:x val="5.031446540880503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4.44444444444444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5.55555555555555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257861635220125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MD (non-TD)</c:v>
                </c:pt>
                <c:pt idx="1">
                  <c:v>MD (TD)</c:v>
                </c:pt>
                <c:pt idx="2">
                  <c:v>CP (TD)</c:v>
                </c:pt>
                <c:pt idx="3">
                  <c:v>CP (non-TD)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19.448616999999999</c:v>
                </c:pt>
                <c:pt idx="1">
                  <c:v>337.72229900000002</c:v>
                </c:pt>
                <c:pt idx="2">
                  <c:v>197.15938100889164</c:v>
                </c:pt>
                <c:pt idx="3">
                  <c:v>17.199770991108352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Volume 2014 (mil)</c:v>
                </c:pt>
              </c:strCache>
            </c:strRef>
          </c:tx>
          <c:dPt>
            <c:idx val="2"/>
            <c:bubble3D val="0"/>
            <c:explosion val="18"/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Industrialized countires</c:v>
                </c:pt>
                <c:pt idx="1">
                  <c:v>Middle countries</c:v>
                </c:pt>
                <c:pt idx="2">
                  <c:v>Developing countries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2292.9601253638921</c:v>
                </c:pt>
                <c:pt idx="1">
                  <c:v>1157.0337366092215</c:v>
                </c:pt>
                <c:pt idx="2">
                  <c:v>1274.1966474045532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TDs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Industrialized countries</c:v>
                </c:pt>
                <c:pt idx="1">
                  <c:v>Midde countries </c:v>
                </c:pt>
                <c:pt idx="2">
                  <c:v>Developing countries </c:v>
                </c:pt>
              </c:strCache>
            </c:strRef>
          </c:cat>
          <c:val>
            <c:numRef>
              <c:f>Sheet1!$B$2:$B$4</c:f>
              <c:numCache>
                <c:formatCode>_("$"* #,##0.00_);_("$"* \(#,##0.00\);_("$"* "-"??_);_(@_)</c:formatCode>
                <c:ptCount val="3"/>
                <c:pt idx="0">
                  <c:v>8.220894187019832</c:v>
                </c:pt>
                <c:pt idx="1">
                  <c:v>6.336312125069715</c:v>
                </c:pt>
                <c:pt idx="2">
                  <c:v>4.527305248730503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Equiv. Domestic postage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Industrialized countries</c:v>
                </c:pt>
                <c:pt idx="1">
                  <c:v>Midde countries </c:v>
                </c:pt>
                <c:pt idx="2">
                  <c:v>Developing countries </c:v>
                </c:pt>
              </c:strCache>
            </c:strRef>
          </c:cat>
          <c:val>
            <c:numRef>
              <c:f>Sheet1!$C$2:$C$4</c:f>
              <c:numCache>
                <c:formatCode>_("$"* #,##0.00_);_("$"* \(#,##0.00\);_("$"* "-"??_);_(@_)</c:formatCode>
                <c:ptCount val="3"/>
                <c:pt idx="0">
                  <c:v>15.210689413144127</c:v>
                </c:pt>
                <c:pt idx="1">
                  <c:v>22.501538871099633</c:v>
                </c:pt>
                <c:pt idx="2">
                  <c:v>13.045736564433259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1"/>
        <c:axId val="87317120"/>
        <c:axId val="87318912"/>
      </c:barChart>
      <c:catAx>
        <c:axId val="87317120"/>
        <c:scaling>
          <c:orientation val="minMax"/>
        </c:scaling>
        <c:delete val="0"/>
        <c:axPos val="b"/>
        <c:majorTickMark val="out"/>
        <c:minorTickMark val="none"/>
        <c:tickLblPos val="nextTo"/>
        <c:crossAx val="87318912"/>
        <c:crosses val="autoZero"/>
        <c:auto val="1"/>
        <c:lblAlgn val="ctr"/>
        <c:lblOffset val="100"/>
        <c:noMultiLvlLbl val="0"/>
      </c:catAx>
      <c:valAx>
        <c:axId val="87318912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873171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TDs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Industrialized countries</c:v>
                </c:pt>
                <c:pt idx="1">
                  <c:v>Midde countries </c:v>
                </c:pt>
                <c:pt idx="2">
                  <c:v>Developing countries </c:v>
                </c:pt>
              </c:strCache>
            </c:strRef>
          </c:cat>
          <c:val>
            <c:numRef>
              <c:f>Sheet1!$B$2:$B$4</c:f>
              <c:numCache>
                <c:formatCode>_("$"* #,##0.00_);_("$"* \(#,##0.00\);_("$"* "-"??_);_(@_)</c:formatCode>
                <c:ptCount val="3"/>
                <c:pt idx="0">
                  <c:v>4.4435056736511456</c:v>
                </c:pt>
                <c:pt idx="1">
                  <c:v>4.4702274754008853</c:v>
                </c:pt>
                <c:pt idx="2">
                  <c:v>5.1215455418584765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Equiv. Domestic postage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Industrialized countries</c:v>
                </c:pt>
                <c:pt idx="1">
                  <c:v>Midde countries </c:v>
                </c:pt>
                <c:pt idx="2">
                  <c:v>Developing countries </c:v>
                </c:pt>
              </c:strCache>
            </c:strRef>
          </c:cat>
          <c:val>
            <c:numRef>
              <c:f>Sheet1!$C$2:$C$4</c:f>
              <c:numCache>
                <c:formatCode>_("$"* #,##0.00_);_("$"* \(#,##0.00\);_("$"* "-"??_);_(@_)</c:formatCode>
                <c:ptCount val="3"/>
                <c:pt idx="0">
                  <c:v>10.292166813982993</c:v>
                </c:pt>
                <c:pt idx="1">
                  <c:v>22.516082654733413</c:v>
                </c:pt>
                <c:pt idx="2">
                  <c:v>11.566457755243702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1"/>
        <c:axId val="85222528"/>
        <c:axId val="89408256"/>
      </c:barChart>
      <c:catAx>
        <c:axId val="85222528"/>
        <c:scaling>
          <c:orientation val="minMax"/>
        </c:scaling>
        <c:delete val="0"/>
        <c:axPos val="b"/>
        <c:majorTickMark val="out"/>
        <c:minorTickMark val="none"/>
        <c:tickLblPos val="nextTo"/>
        <c:crossAx val="89408256"/>
        <c:crosses val="autoZero"/>
        <c:auto val="1"/>
        <c:lblAlgn val="ctr"/>
        <c:lblOffset val="100"/>
        <c:noMultiLvlLbl val="0"/>
      </c:catAx>
      <c:valAx>
        <c:axId val="89408256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852225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Shares by Revenue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0000">
                  <a:alpha val="50000"/>
                </a:srgbClr>
              </a:solidFill>
              <a:ln w="254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0000">
                  <a:alpha val="50000"/>
                </a:srgbClr>
              </a:solidFill>
              <a:ln w="254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0070C0">
                  <a:alpha val="50000"/>
                </a:srgbClr>
              </a:solidFill>
              <a:ln w="254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pattFill prst="wdUpDiag">
                <a:fgClr>
                  <a:srgbClr val="FF0000"/>
                </a:fgClr>
                <a:bgClr>
                  <a:srgbClr val="A7D9FF"/>
                </a:bgClr>
              </a:pattFill>
              <a:ln w="25400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pattFill prst="wdUpDiag">
                <a:fgClr>
                  <a:srgbClr val="FF0000"/>
                </a:fgClr>
                <a:bgClr>
                  <a:srgbClr val="A7D9FF"/>
                </a:bgClr>
              </a:pattFill>
              <a:ln w="25400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tx2">
                  <a:lumMod val="60000"/>
                  <a:lumOff val="40000"/>
                  <a:alpha val="50000"/>
                </a:schemeClr>
              </a:solidFill>
              <a:ln w="25400"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rgbClr val="FF0000">
                  <a:alpha val="50000"/>
                </a:srgbClr>
              </a:solidFill>
              <a:ln w="25400">
                <a:solidFill>
                  <a:schemeClr val="bg1"/>
                </a:solidFill>
              </a:ln>
            </c:spPr>
          </c:dPt>
          <c:dLbls>
            <c:dLbl>
              <c:idx val="2"/>
              <c:layout>
                <c:manualLayout>
                  <c:x val="3.0864197530864196E-2"/>
                  <c:y val="-3.17460317460317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413580246913579E-2"/>
                  <c:y val="2.91005291005290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3271604938271608E-2"/>
                  <c:y val="-5.55555555555555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4.3209876543209874E-2"/>
                  <c:y val="3.17460317460317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7.407407407407407E-2"/>
                  <c:y val="5.291005291005290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FedEx</c:v>
                </c:pt>
                <c:pt idx="1">
                  <c:v>UPS</c:v>
                </c:pt>
                <c:pt idx="2">
                  <c:v>USPS</c:v>
                </c:pt>
                <c:pt idx="3">
                  <c:v>Dutch TNT/PostNL</c:v>
                </c:pt>
                <c:pt idx="4">
                  <c:v>German DP/DHL</c:v>
                </c:pt>
                <c:pt idx="5">
                  <c:v>UK Royal Mail</c:v>
                </c:pt>
                <c:pt idx="6">
                  <c:v>French LaPoste</c:v>
                </c:pt>
                <c:pt idx="7">
                  <c:v>Other Posts</c:v>
                </c:pt>
                <c:pt idx="8">
                  <c:v>Other Private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0.18761509772949508</c:v>
                </c:pt>
                <c:pt idx="1">
                  <c:v>0.15663198220560265</c:v>
                </c:pt>
                <c:pt idx="2">
                  <c:v>7.4491731407756043E-2</c:v>
                </c:pt>
                <c:pt idx="3">
                  <c:v>9.0504879490237805E-2</c:v>
                </c:pt>
                <c:pt idx="4">
                  <c:v>0.21316357392304139</c:v>
                </c:pt>
                <c:pt idx="5">
                  <c:v>1.6310241449340769E-2</c:v>
                </c:pt>
                <c:pt idx="6">
                  <c:v>2.446536217401115E-2</c:v>
                </c:pt>
                <c:pt idx="7">
                  <c:v>0.2064915379903936</c:v>
                </c:pt>
                <c:pt idx="8">
                  <c:v>2.9556759614454722E-2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Out/Dom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USPS</c:v>
                </c:pt>
                <c:pt idx="1">
                  <c:v>UPU</c:v>
                </c:pt>
                <c:pt idx="2">
                  <c:v>EU</c:v>
                </c:pt>
                <c:pt idx="3">
                  <c:v>UPS</c:v>
                </c:pt>
                <c:pt idx="4">
                  <c:v>FedEx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4.2249916054135223E-3</c:v>
                </c:pt>
                <c:pt idx="1">
                  <c:v>1.0407374368123699E-2</c:v>
                </c:pt>
                <c:pt idx="2">
                  <c:v>2.7E-2</c:v>
                </c:pt>
                <c:pt idx="3">
                  <c:v>6.1046168378793245E-2</c:v>
                </c:pt>
                <c:pt idx="4">
                  <c:v>0.14609571788413098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08384"/>
        <c:axId val="92609920"/>
      </c:barChart>
      <c:catAx>
        <c:axId val="92608384"/>
        <c:scaling>
          <c:orientation val="minMax"/>
        </c:scaling>
        <c:delete val="0"/>
        <c:axPos val="b"/>
        <c:majorTickMark val="out"/>
        <c:minorTickMark val="none"/>
        <c:tickLblPos val="nextTo"/>
        <c:crossAx val="92609920"/>
        <c:crosses val="autoZero"/>
        <c:auto val="1"/>
        <c:lblAlgn val="ctr"/>
        <c:lblOffset val="100"/>
        <c:noMultiLvlLbl val="0"/>
      </c:catAx>
      <c:valAx>
        <c:axId val="92609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Outbound/domestic volume</a:t>
                </a:r>
                <a:endParaRPr lang="en-US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9260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C92AB-4E24-4224-B0A0-82FA7A444DA2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AB7AE-84DC-4E90-B928-88DBF5D8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2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347DD-D4F2-4288-AEE1-0FA7FD2A745A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1ED3E-D0C1-490F-B391-13ADDF72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4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88%</a:t>
            </a:r>
            <a:r>
              <a:rPr lang="en-US" baseline="0" dirty="0" smtClean="0"/>
              <a:t> of outbound is subject to TD, almost all competitive; 94% of inbound is subject to TD, about 2/3 is market dominant.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ED3E-D0C1-490F-B391-13ADDF72BA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3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Discounts: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ED3E-D0C1-490F-B391-13ADDF72BA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Discounts: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78%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ED3E-D0C1-490F-B391-13ADDF72BA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BF2E-8290-4AB1-8202-7CFA9830D8DB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45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Posts operate</a:t>
            </a:r>
            <a:r>
              <a:rPr lang="en-US" baseline="0" dirty="0" smtClean="0"/>
              <a:t> outside their national markets, they act a commercial businesses. </a:t>
            </a:r>
            <a:r>
              <a:rPr lang="en-US" dirty="0" smtClean="0"/>
              <a:t>Letter business is declining more rapidly.</a:t>
            </a:r>
            <a:r>
              <a:rPr lang="en-US" baseline="0" dirty="0" smtClean="0"/>
              <a:t>  Governments have less control over market developments.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ED3E-D0C1-490F-B391-13ADDF72BA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315200" cy="3291840"/>
          </a:xfrm>
        </p:spPr>
        <p:txBody>
          <a:bodyPr anchor="b" anchorCtr="0">
            <a:normAutofit/>
          </a:bodyPr>
          <a:lstStyle>
            <a:lvl1pPr algn="l">
              <a:defRPr sz="4400" b="0">
                <a:solidFill>
                  <a:schemeClr val="tx2"/>
                </a:solidFill>
                <a:effectLst/>
                <a:latin typeface="Palatino Linotype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66360"/>
            <a:ext cx="7315200" cy="54864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5340-F60F-4F6A-AEB3-C0670F09D30F}" type="datetime1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9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9FE-39A3-485B-80E8-026A8D316140}" type="datetime1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8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77CB-D5A6-4FB6-A5F4-53A8209AAE1C}" type="datetime1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77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B53B-2B98-4C3B-949D-5648A2EA0952}" type="datetime1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2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heading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17 NOVEMBER 2014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847534" y="1665236"/>
            <a:ext cx="5448741" cy="43753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Subtitle"/>
          <p:cNvSpPr>
            <a:spLocks noGrp="1"/>
          </p:cNvSpPr>
          <p:nvPr>
            <p:ph type="body" sz="quarter" idx="23" hasCustomPrompt="1"/>
          </p:nvPr>
        </p:nvSpPr>
        <p:spPr>
          <a:xfrm>
            <a:off x="430974" y="796701"/>
            <a:ext cx="5448741" cy="326517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438"/>
              </a:spcBef>
              <a:buNone/>
              <a:defRPr/>
            </a:lvl1pPr>
          </a:lstStyle>
          <a:p>
            <a:pPr lvl="0"/>
            <a:r>
              <a:rPr lang="en-GB" dirty="0" smtClean="0"/>
              <a:t>Click to add sub-heading</a:t>
            </a:r>
          </a:p>
        </p:txBody>
      </p:sp>
    </p:spTree>
    <p:extLst>
      <p:ext uri="{BB962C8B-B14F-4D97-AF65-F5344CB8AC3E}">
        <p14:creationId xmlns:p14="http://schemas.microsoft.com/office/powerpoint/2010/main" val="196235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731520"/>
          </a:xfrm>
        </p:spPr>
        <p:txBody>
          <a:bodyPr anchor="ctr" anchorCtr="0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Autofit/>
          </a:bodyPr>
          <a:lstStyle>
            <a:lvl1pPr>
              <a:defRPr sz="22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CD4D-1B2B-475A-8577-C0170A73010E}" type="datetime1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1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895600"/>
            <a:ext cx="7772400" cy="1362075"/>
          </a:xfrm>
        </p:spPr>
        <p:txBody>
          <a:bodyPr anchor="t">
            <a:noAutofit/>
          </a:bodyPr>
          <a:lstStyle>
            <a:lvl1pPr algn="l">
              <a:defRPr sz="3200" b="1" cap="none"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914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0577-0CBA-4512-927A-399F00B9D40F}" type="datetime1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C856-0CFB-4FE0-B6D6-7A9CFABE1ACA}" type="datetime1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7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7772400" cy="228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7772400" cy="25146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592E-C4C3-40A7-A4FE-E4CD6C43B4A1}" type="datetime1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4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DD80-7F53-4DF0-A4CC-67C62091EEB2}" type="datetime1">
              <a:rPr lang="en-US" smtClean="0"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6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6B00-CB9C-40EA-A619-0FB5CE32B384}" type="datetime1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2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6795-E4EF-4796-B781-4F9F0F5DC167}" type="datetime1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8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E5FB-826B-41B2-B0EB-D8214832B27C}" type="datetime1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8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7E10-D354-4DD0-8F07-AF5D2D314E8E}" type="datetime1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4D11-C615-404E-BDF9-CC5ABE1D0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5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Terminal Dues 101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James I. Campbell Jr.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A08A-0F75-4865-B7D8-B0E8482EECA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15656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PostalVision</a:t>
            </a:r>
            <a:r>
              <a:rPr lang="en-US" sz="1400" dirty="0" smtClean="0"/>
              <a:t> 2020/5.0</a:t>
            </a:r>
          </a:p>
          <a:p>
            <a:pPr algn="ctr"/>
            <a:r>
              <a:rPr lang="en-US" sz="1400" dirty="0"/>
              <a:t>The Ritz Carlton, Pentagon City</a:t>
            </a:r>
            <a:r>
              <a:rPr lang="en-US" sz="1400" dirty="0" smtClean="0"/>
              <a:t>, Virginia</a:t>
            </a:r>
          </a:p>
          <a:p>
            <a:pPr algn="ctr"/>
            <a:r>
              <a:rPr lang="en-US" sz="1400" dirty="0" smtClean="0"/>
              <a:t>March </a:t>
            </a:r>
            <a:r>
              <a:rPr lang="en-US" sz="1400" dirty="0"/>
              <a:t>10-11, 2015</a:t>
            </a:r>
          </a:p>
        </p:txBody>
      </p:sp>
    </p:spTree>
    <p:extLst>
      <p:ext uri="{BB962C8B-B14F-4D97-AF65-F5344CB8AC3E}">
        <p14:creationId xmlns:p14="http://schemas.microsoft.com/office/powerpoint/2010/main" val="36844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dues are </a:t>
            </a:r>
            <a:r>
              <a:rPr lang="en-US" u="sng" dirty="0" smtClean="0"/>
              <a:t>not</a:t>
            </a:r>
            <a:r>
              <a:rPr lang="en-US" dirty="0" smtClean="0"/>
              <a:t> limited to letters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UPU divides the letter post into 3 main sub-categories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6ED4-D33B-4D1A-AC75-F9EFB76D9417}" type="slidenum">
              <a:rPr lang="en-US" smtClean="0"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47801" y="1752600"/>
            <a:ext cx="6248399" cy="4038600"/>
            <a:chOff x="838201" y="972659"/>
            <a:chExt cx="7772399" cy="5504341"/>
          </a:xfrm>
        </p:grpSpPr>
        <p:grpSp>
          <p:nvGrpSpPr>
            <p:cNvPr id="5" name="Group 4"/>
            <p:cNvGrpSpPr/>
            <p:nvPr/>
          </p:nvGrpSpPr>
          <p:grpSpPr>
            <a:xfrm>
              <a:off x="838201" y="972659"/>
              <a:ext cx="7772399" cy="2151541"/>
              <a:chOff x="838201" y="826185"/>
              <a:chExt cx="7772399" cy="2151541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141813"/>
                <a:ext cx="2377440" cy="1835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826185"/>
                <a:ext cx="2743200" cy="2118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192" b="8742"/>
              <a:stretch/>
            </p:blipFill>
            <p:spPr bwMode="auto">
              <a:xfrm>
                <a:off x="838201" y="1885365"/>
                <a:ext cx="1645920" cy="853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914400" y="3514493"/>
              <a:ext cx="7601414" cy="2200507"/>
              <a:chOff x="914400" y="3429000"/>
              <a:chExt cx="7601414" cy="220050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914400" y="3429000"/>
                <a:ext cx="1524001" cy="21316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400" b="1" dirty="0" smtClean="0"/>
                  <a:t>Letter (P)</a:t>
                </a:r>
              </a:p>
              <a:p>
                <a:endParaRPr lang="en-US" sz="1400" b="1" dirty="0" smtClean="0"/>
              </a:p>
              <a:p>
                <a:r>
                  <a:rPr lang="en-US" sz="1400" dirty="0" smtClean="0"/>
                  <a:t>Small letter-sized </a:t>
                </a:r>
                <a:r>
                  <a:rPr lang="en-US" sz="1400" dirty="0" err="1" smtClean="0"/>
                  <a:t>nvelope</a:t>
                </a:r>
                <a:r>
                  <a:rPr lang="en-US" sz="1400" dirty="0" smtClean="0"/>
                  <a:t>. Average 16 g. (0.6 </a:t>
                </a:r>
                <a:r>
                  <a:rPr lang="en-US" sz="1400" dirty="0" err="1" smtClean="0"/>
                  <a:t>oz</a:t>
                </a:r>
                <a:r>
                  <a:rPr lang="en-US" sz="1400" dirty="0" smtClean="0"/>
                  <a:t>)</a:t>
                </a:r>
              </a:p>
              <a:p>
                <a:endParaRPr lang="en-US" sz="1400" b="1" dirty="0" smtClean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85532" y="3429000"/>
                <a:ext cx="2133600" cy="21316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400" b="1" dirty="0" smtClean="0"/>
                  <a:t>Flat (G)</a:t>
                </a:r>
              </a:p>
              <a:p>
                <a:endParaRPr lang="en-US" sz="1400" b="1" dirty="0" smtClean="0"/>
              </a:p>
              <a:p>
                <a:r>
                  <a:rPr lang="en-US" sz="1400" dirty="0" smtClean="0"/>
                  <a:t>Large envelope for documents, reports, etc. Average 115 g. (4.1 </a:t>
                </a:r>
                <a:r>
                  <a:rPr lang="en-US" sz="1400" dirty="0" err="1" smtClean="0"/>
                  <a:t>oz</a:t>
                </a:r>
                <a:r>
                  <a:rPr lang="en-US" sz="1400" dirty="0" smtClean="0"/>
                  <a:t>)</a:t>
                </a:r>
              </a:p>
              <a:p>
                <a:endParaRPr lang="en-US" sz="1400" b="1" dirty="0" smtClean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48400" y="3429000"/>
                <a:ext cx="2267414" cy="220050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400" b="1" dirty="0" smtClean="0"/>
                  <a:t>Small packet (E)</a:t>
                </a:r>
              </a:p>
              <a:p>
                <a:endParaRPr lang="en-US" sz="1400" b="1" dirty="0" smtClean="0"/>
              </a:p>
              <a:p>
                <a:r>
                  <a:rPr lang="en-US" sz="1400" dirty="0" smtClean="0"/>
                  <a:t>Any parcel, box, or rigid envelope weighing up to 2 kg. Average 255 g. (9.0 </a:t>
                </a:r>
                <a:r>
                  <a:rPr lang="en-US" sz="1400" dirty="0" err="1" smtClean="0"/>
                  <a:t>oz</a:t>
                </a:r>
                <a:r>
                  <a:rPr lang="en-US" sz="1400" dirty="0" smtClean="0"/>
                  <a:t>)</a:t>
                </a:r>
                <a:endParaRPr lang="en-US" sz="1400" b="1" dirty="0" smtClean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38201" y="5681548"/>
              <a:ext cx="4587240" cy="795452"/>
              <a:chOff x="838201" y="4876801"/>
              <a:chExt cx="4587240" cy="795452"/>
            </a:xfrm>
          </p:grpSpPr>
          <p:sp>
            <p:nvSpPr>
              <p:cNvPr id="8" name="Right Brace 7"/>
              <p:cNvSpPr/>
              <p:nvPr/>
            </p:nvSpPr>
            <p:spPr>
              <a:xfrm rot="5400000">
                <a:off x="2974773" y="2740229"/>
                <a:ext cx="314095" cy="4587240"/>
              </a:xfrm>
              <a:prstGeom prst="rightBrace">
                <a:avLst>
                  <a:gd name="adj1" fmla="val 8333"/>
                  <a:gd name="adj2" fmla="val 50171"/>
                </a:avLst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92755" y="5300546"/>
                <a:ext cx="2878129" cy="37170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b="1" dirty="0" smtClean="0"/>
                  <a:t>Documents</a:t>
                </a:r>
              </a:p>
            </p:txBody>
          </p:sp>
        </p:grpSp>
        <p:sp>
          <p:nvSpPr>
            <p:cNvPr id="15" name="Right Brace 14"/>
            <p:cNvSpPr/>
            <p:nvPr/>
          </p:nvSpPr>
          <p:spPr>
            <a:xfrm rot="5400000">
              <a:off x="7066712" y="4837306"/>
              <a:ext cx="314095" cy="2011680"/>
            </a:xfrm>
            <a:prstGeom prst="rightBrace">
              <a:avLst>
                <a:gd name="adj1" fmla="val 8333"/>
                <a:gd name="adj2" fmla="val 50171"/>
              </a:avLst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03381" y="6105293"/>
              <a:ext cx="2378619" cy="3717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b="1" dirty="0" smtClean="0"/>
                <a:t>Packages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35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dues apply to most USPS int’l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dominant services</a:t>
            </a:r>
          </a:p>
          <a:p>
            <a:pPr lvl="1"/>
            <a:r>
              <a:rPr lang="en-US" dirty="0"/>
              <a:t>Outbound Single-Piece First-Class Mail International</a:t>
            </a:r>
          </a:p>
          <a:p>
            <a:pPr lvl="1"/>
            <a:r>
              <a:rPr lang="en-US" dirty="0"/>
              <a:t>Inbound Letter </a:t>
            </a:r>
            <a:r>
              <a:rPr lang="en-US" dirty="0" smtClean="0"/>
              <a:t>Post</a:t>
            </a:r>
          </a:p>
          <a:p>
            <a:pPr lvl="1"/>
            <a:r>
              <a:rPr lang="en-US" dirty="0"/>
              <a:t>Inbound Market Dominant Multi-Service Agreements with </a:t>
            </a:r>
            <a:r>
              <a:rPr lang="en-US" dirty="0" smtClean="0"/>
              <a:t>Foreign Posts</a:t>
            </a:r>
          </a:p>
          <a:p>
            <a:r>
              <a:rPr lang="en-US" dirty="0" smtClean="0"/>
              <a:t>Competitive services</a:t>
            </a:r>
            <a:endParaRPr lang="en-US" dirty="0"/>
          </a:p>
          <a:p>
            <a:pPr lvl="1"/>
            <a:r>
              <a:rPr lang="en-US" dirty="0" smtClean="0"/>
              <a:t>Inbound </a:t>
            </a:r>
            <a:r>
              <a:rPr lang="en-US" dirty="0"/>
              <a:t>Air Parcel Post (at UPU rates)</a:t>
            </a:r>
          </a:p>
          <a:p>
            <a:pPr lvl="1"/>
            <a:r>
              <a:rPr lang="en-US" dirty="0"/>
              <a:t>Outbound Priority Mail International</a:t>
            </a:r>
          </a:p>
          <a:p>
            <a:pPr lvl="1"/>
            <a:r>
              <a:rPr lang="en-US" dirty="0"/>
              <a:t>International Priority Airmail (IPA)</a:t>
            </a:r>
          </a:p>
          <a:p>
            <a:pPr lvl="1"/>
            <a:r>
              <a:rPr lang="en-US" dirty="0"/>
              <a:t>International Surface Air Lift (</a:t>
            </a:r>
            <a:r>
              <a:rPr lang="en-US" dirty="0" err="1"/>
              <a:t>ISAL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Outbound </a:t>
            </a:r>
            <a:r>
              <a:rPr lang="en-US" dirty="0"/>
              <a:t>Single-Piece First-Class Package International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More than 140 </a:t>
            </a:r>
            <a:r>
              <a:rPr lang="en-US" dirty="0" err="1" smtClean="0"/>
              <a:t>NSAs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USPS international revenue related to UPU TDs, 2014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0763011"/>
              </p:ext>
            </p:extLst>
          </p:nvPr>
        </p:nvGraphicFramePr>
        <p:xfrm>
          <a:off x="457200" y="1828800"/>
          <a:ext cx="363474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3251749"/>
              </p:ext>
            </p:extLst>
          </p:nvPr>
        </p:nvGraphicFramePr>
        <p:xfrm>
          <a:off x="4648200" y="1828800"/>
          <a:ext cx="4038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1097280"/>
            <a:ext cx="4800600" cy="609600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r>
              <a:rPr lang="en-US" sz="1400" dirty="0" smtClean="0"/>
              <a:t>MD = Market dominant products; </a:t>
            </a:r>
            <a:r>
              <a:rPr lang="en-US" sz="1400" dirty="0" err="1" smtClean="0"/>
              <a:t>CP</a:t>
            </a:r>
            <a:r>
              <a:rPr lang="en-US" sz="1400" dirty="0" smtClean="0"/>
              <a:t> = Competitive products</a:t>
            </a:r>
          </a:p>
          <a:p>
            <a:r>
              <a:rPr lang="en-US" sz="1400" dirty="0" smtClean="0"/>
              <a:t>Solid = TD related products; striped  = non-TD related products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674" y="6172200"/>
            <a:ext cx="7553325" cy="549275"/>
          </a:xfrm>
          <a:prstGeom prst="rect">
            <a:avLst/>
          </a:prstGeom>
          <a:noFill/>
        </p:spPr>
        <p:txBody>
          <a:bodyPr wrap="none" lIns="91440" tIns="91440" rIns="91440" bIns="91440" rtlCol="0" anchor="t" anchorCtr="0">
            <a:noAutofit/>
          </a:bodyPr>
          <a:lstStyle/>
          <a:p>
            <a:r>
              <a:rPr lang="en-US" sz="1200" dirty="0" smtClean="0"/>
              <a:t>Note: Figures are approximate only, based estimates from 2014 </a:t>
            </a:r>
            <a:r>
              <a:rPr lang="en-US" sz="1200" dirty="0" err="1" smtClean="0"/>
              <a:t>RPW</a:t>
            </a:r>
            <a:r>
              <a:rPr lang="en-US" sz="1200" dirty="0" smtClean="0"/>
              <a:t> and 2012 </a:t>
            </a:r>
            <a:r>
              <a:rPr lang="en-US" sz="1200" dirty="0" err="1" smtClean="0"/>
              <a:t>ACD</a:t>
            </a:r>
            <a:r>
              <a:rPr lang="en-US" sz="1200" dirty="0" smtClean="0"/>
              <a:t> library references. </a:t>
            </a:r>
          </a:p>
          <a:p>
            <a:r>
              <a:rPr lang="en-US" sz="1200" dirty="0" smtClean="0"/>
              <a:t>TD related totals include </a:t>
            </a:r>
            <a:r>
              <a:rPr lang="en-US" sz="1200" dirty="0" err="1" smtClean="0"/>
              <a:t>NSAs</a:t>
            </a:r>
            <a:r>
              <a:rPr lang="en-US" sz="1200" dirty="0" smtClean="0"/>
              <a:t> for which TD charges are likely derived from UPU TDs.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5867400"/>
            <a:ext cx="1524000" cy="2743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dirty="0" smtClean="0"/>
              <a:t>Outbound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5867400"/>
            <a:ext cx="1524000" cy="2743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dirty="0" smtClean="0"/>
              <a:t>Inbound</a:t>
            </a:r>
          </a:p>
        </p:txBody>
      </p:sp>
    </p:spTree>
    <p:extLst>
      <p:ext uri="{BB962C8B-B14F-4D97-AF65-F5344CB8AC3E}">
        <p14:creationId xmlns:p14="http://schemas.microsoft.com/office/powerpoint/2010/main" val="2064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How does the UPU set terminal dues?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The UPU is an intergovernmental organization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UPU was established by a Convention agreed by 21 countries in 1875.</a:t>
            </a:r>
          </a:p>
          <a:p>
            <a:r>
              <a:rPr lang="en-US" dirty="0" smtClean="0"/>
              <a:t>UPU is the second oldest intergovernmental organization.</a:t>
            </a:r>
          </a:p>
          <a:p>
            <a:r>
              <a:rPr lang="en-US" dirty="0" smtClean="0"/>
              <a:t>In 1875:</a:t>
            </a:r>
          </a:p>
          <a:p>
            <a:pPr lvl="1"/>
            <a:r>
              <a:rPr lang="en-US" dirty="0" smtClean="0"/>
              <a:t>All Posts were government monopolies.</a:t>
            </a:r>
          </a:p>
          <a:p>
            <a:pPr lvl="1"/>
            <a:r>
              <a:rPr lang="en-US" dirty="0" smtClean="0"/>
              <a:t>The Posts conveyed letters, commercial papers, and printed matter.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14</a:t>
            </a:fld>
            <a:endParaRPr lang="en-US"/>
          </a:p>
        </p:txBody>
      </p:sp>
      <p:pic>
        <p:nvPicPr>
          <p:cNvPr id="1028" name="Picture 4" descr="http://upload.wikimedia.org/wikipedia/commons/d/d7/Ulysses_Grant_1870-1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1" y="1143000"/>
            <a:ext cx="3638549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6019800"/>
            <a:ext cx="3200400" cy="473075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pPr algn="ctr"/>
            <a:r>
              <a:rPr lang="en-US" sz="1400" dirty="0" smtClean="0"/>
              <a:t>President Ulysses S. Grant </a:t>
            </a:r>
          </a:p>
        </p:txBody>
      </p:sp>
      <p:pic>
        <p:nvPicPr>
          <p:cNvPr id="7" name="Picture 6" descr="http://www.stampshows.com/image15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6235"/>
            <a:ext cx="1066800" cy="10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Postal Operations Council: key actor in UPU TDs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76800" cy="5029200"/>
          </a:xfrm>
        </p:spPr>
        <p:txBody>
          <a:bodyPr/>
          <a:lstStyle/>
          <a:p>
            <a:r>
              <a:rPr lang="en-US" b="1" dirty="0" smtClean="0"/>
              <a:t>UPU Congress</a:t>
            </a:r>
          </a:p>
          <a:p>
            <a:pPr lvl="1"/>
            <a:r>
              <a:rPr lang="en-US" dirty="0" smtClean="0"/>
              <a:t>All 192 UPU </a:t>
            </a:r>
            <a:r>
              <a:rPr lang="en-US" dirty="0"/>
              <a:t>member </a:t>
            </a:r>
            <a:r>
              <a:rPr lang="en-US" dirty="0" smtClean="0"/>
              <a:t>countries</a:t>
            </a:r>
          </a:p>
          <a:p>
            <a:pPr lvl="1"/>
            <a:r>
              <a:rPr lang="en-US" dirty="0" smtClean="0"/>
              <a:t>Meets every </a:t>
            </a:r>
            <a:r>
              <a:rPr lang="en-US" dirty="0"/>
              <a:t>4 years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Postal Operations Council (POC)</a:t>
            </a:r>
          </a:p>
          <a:p>
            <a:pPr lvl="1"/>
            <a:r>
              <a:rPr lang="en-US" b="1" dirty="0" smtClean="0"/>
              <a:t>40 postal officials elected by Congress</a:t>
            </a:r>
            <a:r>
              <a:rPr lang="en-US" dirty="0" smtClean="0"/>
              <a:t>. </a:t>
            </a:r>
          </a:p>
          <a:p>
            <a:pPr lvl="1"/>
            <a:r>
              <a:rPr lang="en-US" b="1" dirty="0" smtClean="0"/>
              <a:t>Legislative authority</a:t>
            </a:r>
          </a:p>
          <a:p>
            <a:pPr lvl="2"/>
            <a:r>
              <a:rPr lang="en-US" dirty="0" smtClean="0"/>
              <a:t>Adopts </a:t>
            </a:r>
            <a:r>
              <a:rPr lang="en-US" b="1" dirty="0">
                <a:solidFill>
                  <a:schemeClr val="tx2"/>
                </a:solidFill>
              </a:rPr>
              <a:t>Letter </a:t>
            </a:r>
            <a:r>
              <a:rPr lang="en-US" b="1" dirty="0" smtClean="0">
                <a:solidFill>
                  <a:schemeClr val="tx2"/>
                </a:solidFill>
              </a:rPr>
              <a:t>Post/Parcel Regulations</a:t>
            </a:r>
            <a:r>
              <a:rPr lang="en-US" dirty="0" smtClean="0"/>
              <a:t>, about 90% of UPU legal measures.</a:t>
            </a:r>
          </a:p>
          <a:p>
            <a:pPr lvl="2"/>
            <a:r>
              <a:rPr lang="en-US" dirty="0" smtClean="0"/>
              <a:t>Drafts key legal measures for approval by UPU Congress.</a:t>
            </a:r>
          </a:p>
          <a:p>
            <a:pPr lvl="1"/>
            <a:r>
              <a:rPr lang="en-US" b="1" dirty="0" smtClean="0"/>
              <a:t>Commercial authority</a:t>
            </a:r>
          </a:p>
          <a:p>
            <a:pPr lvl="2"/>
            <a:r>
              <a:rPr lang="en-US" dirty="0" smtClean="0"/>
              <a:t>Directs all UPU commercial and operational activities.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60017"/>
              </p:ext>
            </p:extLst>
          </p:nvPr>
        </p:nvGraphicFramePr>
        <p:xfrm>
          <a:off x="5835869" y="2691384"/>
          <a:ext cx="2438400" cy="378561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57200"/>
                <a:gridCol w="1981200"/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Belgium 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Brazil 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Canada 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China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Cuba 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6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Egypt 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7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France 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8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Germany 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9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Great Britain 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10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India 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11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Italy 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12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Japan 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13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Netherlands 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14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New </a:t>
                      </a:r>
                      <a:r>
                        <a:rPr lang="en-US" sz="1200" b="1" u="none" strike="noStrike" dirty="0" smtClean="0">
                          <a:effectLst/>
                        </a:rPr>
                        <a:t>Zealand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15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Russian Federation 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16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Spain 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17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Switzerland 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18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United </a:t>
                      </a:r>
                      <a:r>
                        <a:rPr lang="en-US" sz="1200" b="1" u="none" strike="noStrike" dirty="0" smtClean="0">
                          <a:effectLst/>
                        </a:rPr>
                        <a:t>States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R="0" marT="27432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1200" y="1295400"/>
            <a:ext cx="2971800" cy="119443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0" bIns="0" rtlCol="0" anchor="ctr" anchorCtr="0">
            <a:noAutofit/>
          </a:bodyPr>
          <a:lstStyle/>
          <a:p>
            <a:r>
              <a:rPr lang="en-US" b="1" dirty="0" smtClean="0"/>
              <a:t>POC is dominated by large commercial Posts who have served since 1994</a:t>
            </a:r>
          </a:p>
        </p:txBody>
      </p:sp>
    </p:spTree>
    <p:extLst>
      <p:ext uri="{BB962C8B-B14F-4D97-AF65-F5344CB8AC3E}">
        <p14:creationId xmlns:p14="http://schemas.microsoft.com/office/powerpoint/2010/main" val="25886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terminal dues are set by the UPU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TDs negotiated in the POC</a:t>
            </a:r>
          </a:p>
          <a:p>
            <a:pPr lvl="1"/>
            <a:r>
              <a:rPr lang="en-US" dirty="0" smtClean="0"/>
              <a:t>Four years prior to a UPU Congress, POC officials negotiate a new TD agreement based on updated statistical studies and the relative political power of different groups of Posts.</a:t>
            </a:r>
          </a:p>
          <a:p>
            <a:r>
              <a:rPr lang="en-US" dirty="0" smtClean="0"/>
              <a:t>UPU Congress approves POC proposal</a:t>
            </a:r>
          </a:p>
          <a:p>
            <a:pPr lvl="1"/>
            <a:r>
              <a:rPr lang="en-US" dirty="0" smtClean="0"/>
              <a:t>Practically, review of a POC proposal by a UPU Congress is limited to principles and timetables; revision of specific rates and provisions is not possible.</a:t>
            </a:r>
          </a:p>
          <a:p>
            <a:pPr lvl="1"/>
            <a:r>
              <a:rPr lang="en-US" dirty="0" smtClean="0"/>
              <a:t>UPU Congress adopts TD rates as part of a new </a:t>
            </a:r>
            <a:r>
              <a:rPr lang="en-US" b="1" dirty="0" smtClean="0">
                <a:solidFill>
                  <a:srgbClr val="FF0000"/>
                </a:solidFill>
              </a:rPr>
              <a:t>Universal Postal Convention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TDs become effective 18 months later</a:t>
            </a:r>
          </a:p>
          <a:p>
            <a:pPr lvl="1"/>
            <a:r>
              <a:rPr lang="en-US" dirty="0" smtClean="0"/>
              <a:t>New UPU Convention becomes about 18 months after UPU Congress and remains in effect for 4 years.</a:t>
            </a:r>
          </a:p>
          <a:p>
            <a:pPr lvl="1"/>
            <a:r>
              <a:rPr lang="en-US" dirty="0" smtClean="0"/>
              <a:t>POC may have authority to adjust TDs within this period.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924800" cy="1600200"/>
          </a:xfrm>
        </p:spPr>
        <p:txBody>
          <a:bodyPr/>
          <a:lstStyle/>
          <a:p>
            <a:r>
              <a:rPr lang="en-US" dirty="0" smtClean="0"/>
              <a:t>3. What are current UPU terminal dues </a:t>
            </a:r>
            <a:r>
              <a:rPr lang="en-US" dirty="0"/>
              <a:t>rates and how do they affect international commerce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6ED4-D33B-4D1A-AC75-F9EFB76D94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Terminal dues agreement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Approved by 2012 Doha Congress of the UPU.</a:t>
            </a:r>
          </a:p>
          <a:p>
            <a:r>
              <a:rPr lang="en-US" dirty="0" smtClean="0"/>
              <a:t>Effective: Jan 1, 2014 to Dec 31, 2017.</a:t>
            </a:r>
          </a:p>
          <a:p>
            <a:r>
              <a:rPr lang="en-US" dirty="0" smtClean="0"/>
              <a:t>3 schedules of TD rates based on the level of economic development of the origin and destination countries.</a:t>
            </a:r>
          </a:p>
          <a:p>
            <a:r>
              <a:rPr lang="en-US" dirty="0" smtClean="0"/>
              <a:t>TD rates are generally uniform for countries within each TD schedule.</a:t>
            </a:r>
          </a:p>
          <a:p>
            <a:r>
              <a:rPr lang="en-US" dirty="0" smtClean="0"/>
              <a:t>TDs rates are unrelated to domestic postage rates. </a:t>
            </a:r>
          </a:p>
          <a:p>
            <a:r>
              <a:rPr lang="en-US" dirty="0" smtClean="0"/>
              <a:t>TDs are quoted in Special Drawing Rights.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terminal dues system (2014)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896550"/>
              </p:ext>
            </p:extLst>
          </p:nvPr>
        </p:nvGraphicFramePr>
        <p:xfrm>
          <a:off x="457200" y="11430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912582" y="4038600"/>
            <a:ext cx="21080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"Target Group"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667000" y="2286000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"Transitional  Group"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6506622" y="4754812"/>
            <a:ext cx="2002263" cy="1426913"/>
            <a:chOff x="914400" y="4745287"/>
            <a:chExt cx="2002263" cy="1426913"/>
          </a:xfrm>
        </p:grpSpPr>
        <p:sp>
          <p:nvSpPr>
            <p:cNvPr id="37" name="Rectangle 36"/>
            <p:cNvSpPr/>
            <p:nvPr/>
          </p:nvSpPr>
          <p:spPr>
            <a:xfrm>
              <a:off x="914400" y="4745287"/>
              <a:ext cx="2002263" cy="14269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143000" y="4937632"/>
              <a:ext cx="1773663" cy="1158368"/>
              <a:chOff x="1213504" y="4724400"/>
              <a:chExt cx="1773663" cy="1158368"/>
            </a:xfrm>
          </p:grpSpPr>
          <p:sp>
            <p:nvSpPr>
              <p:cNvPr id="42" name="Rectangle 41"/>
              <p:cNvSpPr>
                <a:spLocks noChangeAspect="1"/>
              </p:cNvSpPr>
              <p:nvPr/>
            </p:nvSpPr>
            <p:spPr>
              <a:xfrm>
                <a:off x="1219200" y="5223666"/>
                <a:ext cx="137160" cy="13716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463168" y="5204652"/>
                <a:ext cx="152399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 smtClean="0"/>
                  <a:t>5.49 / 5.89 SDR*</a:t>
                </a:r>
                <a:endParaRPr lang="en-US" sz="12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213504" y="4724400"/>
                <a:ext cx="172552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 smtClean="0"/>
                  <a:t>Max rate for typical kg of int'l letter post (</a:t>
                </a:r>
                <a:r>
                  <a:rPr lang="en-US" sz="1200" dirty="0" err="1" smtClean="0"/>
                  <a:t>IPK</a:t>
                </a:r>
                <a:r>
                  <a:rPr lang="en-US" sz="1200" dirty="0" smtClean="0"/>
                  <a:t>=10.88)</a:t>
                </a:r>
                <a:endParaRPr lang="en-US" sz="1200" dirty="0"/>
              </a:p>
            </p:txBody>
          </p:sp>
          <p:sp>
            <p:nvSpPr>
              <p:cNvPr id="45" name="Rectangle 44"/>
              <p:cNvSpPr>
                <a:spLocks noChangeAspect="1"/>
              </p:cNvSpPr>
              <p:nvPr/>
            </p:nvSpPr>
            <p:spPr>
              <a:xfrm>
                <a:off x="1219200" y="5473148"/>
                <a:ext cx="137160" cy="13716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463168" y="5454134"/>
                <a:ext cx="152399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 smtClean="0"/>
                  <a:t>3.91 / 4.20 SDR*</a:t>
                </a:r>
                <a:endParaRPr lang="en-US" sz="1200" dirty="0"/>
              </a:p>
            </p:txBody>
          </p:sp>
          <p:sp>
            <p:nvSpPr>
              <p:cNvPr id="47" name="Rectangle 46"/>
              <p:cNvSpPr>
                <a:spLocks noChangeAspect="1"/>
              </p:cNvSpPr>
              <p:nvPr/>
            </p:nvSpPr>
            <p:spPr>
              <a:xfrm>
                <a:off x="1219200" y="5717116"/>
                <a:ext cx="137160" cy="1371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463168" y="5698102"/>
                <a:ext cx="152399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 smtClean="0"/>
                  <a:t>3.80 / 4.16 SDR*</a:t>
                </a:r>
                <a:endParaRPr lang="en-US" sz="1200" dirty="0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066800" y="6075402"/>
            <a:ext cx="3899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Second rate applies if annual bilateral flow is less than 75 tonnes.</a:t>
            </a:r>
          </a:p>
          <a:p>
            <a:r>
              <a:rPr lang="en-US" sz="1000" dirty="0" smtClean="0"/>
              <a:t>Names of groups are unofficial.</a:t>
            </a:r>
          </a:p>
          <a:p>
            <a:r>
              <a:rPr lang="en-US" sz="1000" dirty="0" smtClean="0"/>
              <a:t>Relative volumes are rough estimates by J. Campbell.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518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6ED4-D33B-4D1A-AC75-F9EFB76D94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TDs v. equiv. domestic postage, 2014 - Letter Post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995283"/>
              </p:ext>
            </p:extLst>
          </p:nvPr>
        </p:nvGraphicFramePr>
        <p:xfrm>
          <a:off x="800100" y="2286000"/>
          <a:ext cx="731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1183005"/>
            <a:ext cx="5867400" cy="102679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91440" rIns="91440" bIns="91440" rtlCol="0" anchor="t" anchorCtr="0">
            <a:noAutofit/>
          </a:bodyPr>
          <a:lstStyle/>
          <a:p>
            <a:r>
              <a:rPr lang="en-US" b="1" dirty="0"/>
              <a:t>What the </a:t>
            </a:r>
            <a:r>
              <a:rPr lang="en-US" b="1" u="sng" dirty="0"/>
              <a:t>average industrialized country </a:t>
            </a:r>
            <a:r>
              <a:rPr lang="en-US" b="1" u="sng" dirty="0" smtClean="0"/>
              <a:t> Post</a:t>
            </a:r>
            <a:r>
              <a:rPr lang="en-US" b="1" dirty="0" smtClean="0"/>
              <a:t> charged </a:t>
            </a:r>
            <a:r>
              <a:rPr lang="en-US" b="1" dirty="0"/>
              <a:t>for delivery of an average kg of inbound international mail in </a:t>
            </a:r>
            <a:r>
              <a:rPr lang="en-US" b="1" dirty="0" smtClean="0"/>
              <a:t>2014 compared to equivalent domestic postage (estimated)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411754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</a:t>
            </a:r>
            <a:r>
              <a:rPr lang="en-US" sz="1000" dirty="0" smtClean="0"/>
              <a:t>: Estimates by James I. </a:t>
            </a:r>
            <a:r>
              <a:rPr lang="en-US" sz="1000" dirty="0"/>
              <a:t>Campbell Jr</a:t>
            </a:r>
            <a:r>
              <a:rPr lang="en-US" sz="1000" dirty="0" smtClean="0"/>
              <a:t>. Equiv. domestic postage based on 70 percent of </a:t>
            </a:r>
            <a:r>
              <a:rPr lang="en-US" sz="1000" dirty="0" err="1" smtClean="0"/>
              <a:t>prioirty</a:t>
            </a:r>
            <a:r>
              <a:rPr lang="en-US" sz="1000" dirty="0" smtClean="0"/>
              <a:t> domestic postage rates.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835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TDs v. equiv. domestic postage, 2014 - Small Packets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423918"/>
              </p:ext>
            </p:extLst>
          </p:nvPr>
        </p:nvGraphicFramePr>
        <p:xfrm>
          <a:off x="800100" y="2286000"/>
          <a:ext cx="731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1183005"/>
            <a:ext cx="5867400" cy="102679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91440" rIns="91440" bIns="91440" rtlCol="0" anchor="t" anchorCtr="0">
            <a:noAutofit/>
          </a:bodyPr>
          <a:lstStyle/>
          <a:p>
            <a:r>
              <a:rPr lang="en-US" b="1" dirty="0"/>
              <a:t>What the </a:t>
            </a:r>
            <a:r>
              <a:rPr lang="en-US" b="1" u="sng" dirty="0"/>
              <a:t>average industrialized country </a:t>
            </a:r>
            <a:r>
              <a:rPr lang="en-US" b="1" u="sng" dirty="0" smtClean="0"/>
              <a:t> Post </a:t>
            </a:r>
            <a:r>
              <a:rPr lang="en-US" b="1" dirty="0" smtClean="0"/>
              <a:t>charged </a:t>
            </a:r>
            <a:r>
              <a:rPr lang="en-US" b="1" dirty="0"/>
              <a:t>for delivery of an average kg of inbound international mail in </a:t>
            </a:r>
            <a:r>
              <a:rPr lang="en-US" b="1" dirty="0" smtClean="0"/>
              <a:t>2014 compared to equivalent domestic postage (estimated)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411754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</a:t>
            </a:r>
            <a:r>
              <a:rPr lang="en-US" sz="1000" dirty="0" smtClean="0"/>
              <a:t>: Estimates by James I. </a:t>
            </a:r>
            <a:r>
              <a:rPr lang="en-US" sz="1000" dirty="0"/>
              <a:t>Campbell Jr</a:t>
            </a:r>
            <a:r>
              <a:rPr lang="en-US" sz="1000" dirty="0" smtClean="0"/>
              <a:t>. Equiv. domestic postage based on 70 percent of priority domestic postage rates.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169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"E-commerce posts" are growing rapidly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E-commerce </a:t>
            </a:r>
            <a:r>
              <a:rPr lang="en-US" dirty="0"/>
              <a:t>small packets from China to the US increased </a:t>
            </a:r>
            <a:r>
              <a:rPr lang="en-US" dirty="0" smtClean="0"/>
              <a:t>182</a:t>
            </a:r>
            <a:r>
              <a:rPr lang="en-US" dirty="0"/>
              <a:t>% </a:t>
            </a:r>
            <a:r>
              <a:rPr lang="en-US" dirty="0" smtClean="0"/>
              <a:t>from from </a:t>
            </a:r>
            <a:r>
              <a:rPr lang="en-US" dirty="0"/>
              <a:t>2011 to </a:t>
            </a:r>
            <a:r>
              <a:rPr lang="en-US" dirty="0" smtClean="0"/>
              <a:t>2012 (9.5 to </a:t>
            </a:r>
            <a:r>
              <a:rPr lang="en-US" dirty="0"/>
              <a:t>26.8 </a:t>
            </a:r>
            <a:r>
              <a:rPr lang="en-US" dirty="0" smtClean="0"/>
              <a:t>mil).</a:t>
            </a:r>
            <a:endParaRPr lang="en-US" dirty="0"/>
          </a:p>
          <a:p>
            <a:r>
              <a:rPr lang="en-US" dirty="0" smtClean="0"/>
              <a:t>Singapore </a:t>
            </a:r>
            <a:r>
              <a:rPr lang="en-US" dirty="0"/>
              <a:t>Post </a:t>
            </a:r>
            <a:r>
              <a:rPr lang="en-US" dirty="0" smtClean="0"/>
              <a:t>international </a:t>
            </a:r>
            <a:r>
              <a:rPr lang="en-US" dirty="0"/>
              <a:t>mail </a:t>
            </a:r>
            <a:r>
              <a:rPr lang="en-US" dirty="0" smtClean="0"/>
              <a:t>revenue increased </a:t>
            </a:r>
            <a:r>
              <a:rPr lang="en-US" dirty="0"/>
              <a:t>53% from </a:t>
            </a:r>
            <a:r>
              <a:rPr lang="en-US" dirty="0" smtClean="0"/>
              <a:t>FY 2012 </a:t>
            </a:r>
            <a:r>
              <a:rPr lang="en-US" dirty="0"/>
              <a:t>to </a:t>
            </a:r>
            <a:r>
              <a:rPr lang="en-US" dirty="0" smtClean="0"/>
              <a:t>FY 2014</a:t>
            </a:r>
            <a:r>
              <a:rPr lang="en-US" dirty="0"/>
              <a:t>, mostly due to </a:t>
            </a:r>
            <a:r>
              <a:rPr lang="en-US" dirty="0" smtClean="0"/>
              <a:t>e-commerce</a:t>
            </a:r>
          </a:p>
          <a:p>
            <a:r>
              <a:rPr lang="en-US" dirty="0" smtClean="0"/>
              <a:t>Alibaba </a:t>
            </a:r>
            <a:r>
              <a:rPr lang="en-US" dirty="0"/>
              <a:t>bought 10% of </a:t>
            </a:r>
            <a:r>
              <a:rPr lang="en-US" dirty="0" smtClean="0"/>
              <a:t>Singapore Post </a:t>
            </a:r>
            <a:r>
              <a:rPr lang="en-US" dirty="0"/>
              <a:t>in May 2014.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429000" cy="3620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 descr="http://newsuchgadget.com/images/hongkong_post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02212"/>
            <a:ext cx="2982280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greatnewplaces.com/images/others/img2933_1609201112253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72075"/>
            <a:ext cx="310896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0.gstatic.com/images?q=tbn:ANd9GcTq3-T-YWVtmgUDNphXRZE_9irfYoec7Op7ll3ithijr1q2LO6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26038"/>
            <a:ext cx="2677737" cy="12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USPS losses on delivery from “developing countries”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251636"/>
              </p:ext>
            </p:extLst>
          </p:nvPr>
        </p:nvGraphicFramePr>
        <p:xfrm>
          <a:off x="457200" y="1905000"/>
          <a:ext cx="8229600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Volume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increase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Revenue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($ mil)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($ mil)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 marR="548640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R="5486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$ 6.0</a:t>
                      </a:r>
                      <a:endParaRPr lang="en-US" dirty="0"/>
                    </a:p>
                  </a:txBody>
                  <a:tcPr marR="5486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$ 9.6</a:t>
                      </a:r>
                      <a:endParaRPr lang="en-US" dirty="0"/>
                    </a:p>
                  </a:txBody>
                  <a:tcPr marR="5486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25.3</a:t>
                      </a:r>
                      <a:endParaRPr lang="en-US" dirty="0"/>
                    </a:p>
                  </a:txBody>
                  <a:tcPr marR="5486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182%</a:t>
                      </a:r>
                      <a:endParaRPr lang="en-US" dirty="0"/>
                    </a:p>
                  </a:txBody>
                  <a:tcPr marR="5486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$26.8</a:t>
                      </a:r>
                      <a:endParaRPr lang="en-US" dirty="0"/>
                    </a:p>
                  </a:txBody>
                  <a:tcPr marR="5486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$29.4</a:t>
                      </a:r>
                      <a:endParaRPr lang="en-US" dirty="0"/>
                    </a:p>
                  </a:txBody>
                  <a:tcPr marR="54864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8150" y="1295400"/>
            <a:ext cx="6629400" cy="457200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r>
              <a:rPr lang="en-US" b="1" dirty="0" smtClean="0"/>
              <a:t>USPS </a:t>
            </a:r>
            <a:r>
              <a:rPr lang="en-US" b="1" dirty="0" err="1" smtClean="0"/>
              <a:t>OIG</a:t>
            </a:r>
            <a:r>
              <a:rPr lang="en-US" b="1" dirty="0" smtClean="0"/>
              <a:t> Report on Inbound Chinese </a:t>
            </a:r>
            <a:r>
              <a:rPr lang="en-US" b="1" dirty="0" err="1" smtClean="0"/>
              <a:t>ePackets</a:t>
            </a:r>
            <a:r>
              <a:rPr lang="en-US" b="1" dirty="0" smtClean="0"/>
              <a:t>, Feb. 25,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886200"/>
            <a:ext cx="7696200" cy="1676400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r>
              <a:rPr lang="en-US" b="1" u="sng" dirty="0" smtClean="0"/>
              <a:t>Washington Post, Sep 12, 2014</a:t>
            </a:r>
          </a:p>
          <a:p>
            <a:endParaRPr lang="en-US" b="1" dirty="0" smtClean="0"/>
          </a:p>
          <a:p>
            <a:r>
              <a:rPr lang="en-US" sz="3200" b="1" dirty="0" smtClean="0"/>
              <a:t>The Postal Service is losing millions a year to help you buy cheap stuff from China</a:t>
            </a:r>
          </a:p>
        </p:txBody>
      </p:sp>
    </p:spTree>
    <p:extLst>
      <p:ext uri="{BB962C8B-B14F-4D97-AF65-F5344CB8AC3E}">
        <p14:creationId xmlns:p14="http://schemas.microsoft.com/office/powerpoint/2010/main" val="28824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18653"/>
            <a:ext cx="9144000" cy="3788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47" tIns="40074" rIns="80147" bIns="400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4000"/>
              </a:lnSpc>
            </a:pPr>
            <a:endParaRPr lang="en-GB" dirty="0" err="1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44" y="1319938"/>
            <a:ext cx="8451373" cy="498086"/>
          </a:xfrm>
        </p:spPr>
        <p:txBody>
          <a:bodyPr/>
          <a:lstStyle/>
          <a:p>
            <a:r>
              <a:rPr lang="en-GB" dirty="0" smtClean="0"/>
              <a:t>Six types of distortions created by current terminal dues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93A5-71AC-4FC9-BA31-3E15C92EC108}" type="slidenum">
              <a:rPr lang="en-GB" noProof="0" smtClean="0"/>
              <a:t>24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00677" y="1949274"/>
            <a:ext cx="7573668" cy="437532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Distortion of </a:t>
            </a:r>
            <a:r>
              <a:rPr lang="en-GB" b="1" dirty="0" smtClean="0"/>
              <a:t>competition </a:t>
            </a:r>
          </a:p>
          <a:p>
            <a:pPr marL="220878" lvl="1" indent="0">
              <a:buNone/>
            </a:pPr>
            <a:r>
              <a:rPr lang="en-GB" sz="1800" b="1" dirty="0"/>
              <a:t>1) for last-mile handling of cross-border mail</a:t>
            </a:r>
          </a:p>
          <a:p>
            <a:pPr marL="220878" lvl="1" indent="0">
              <a:buNone/>
            </a:pPr>
            <a:r>
              <a:rPr lang="en-GB" sz="1800" b="1" dirty="0"/>
              <a:t>2) for first-mile handling of cross-border mail</a:t>
            </a:r>
          </a:p>
          <a:p>
            <a:pPr marL="0" indent="0">
              <a:buNone/>
            </a:pPr>
            <a:r>
              <a:rPr lang="en-GB" dirty="0" smtClean="0"/>
              <a:t>Distortion of </a:t>
            </a:r>
            <a:r>
              <a:rPr lang="en-GB" b="1" dirty="0" smtClean="0"/>
              <a:t>global mail and trade flows </a:t>
            </a:r>
            <a:r>
              <a:rPr lang="en-GB" dirty="0" smtClean="0"/>
              <a:t>in terms of distorted demand for</a:t>
            </a:r>
          </a:p>
          <a:p>
            <a:pPr marL="220878" lvl="1" indent="0">
              <a:buNone/>
            </a:pPr>
            <a:r>
              <a:rPr lang="en-GB" sz="1800" b="1" dirty="0"/>
              <a:t>3) Delivery services within vs. outside the scope of terminal dues</a:t>
            </a:r>
          </a:p>
          <a:p>
            <a:pPr marL="220878" lvl="1" indent="0">
              <a:buNone/>
            </a:pPr>
            <a:r>
              <a:rPr lang="en-GB" sz="1800" b="1" dirty="0"/>
              <a:t>4) Domestic vs. cross-border delivery</a:t>
            </a:r>
          </a:p>
          <a:p>
            <a:pPr marL="220878" lvl="1" indent="0">
              <a:buNone/>
            </a:pPr>
            <a:r>
              <a:rPr lang="en-GB" sz="1800" b="1" dirty="0"/>
              <a:t>5) Cross-border delivery from target vs. transition country origin</a:t>
            </a:r>
          </a:p>
          <a:p>
            <a:pPr marL="220878" lvl="1" indent="0">
              <a:buNone/>
            </a:pPr>
            <a:endParaRPr lang="en-GB" sz="1600" dirty="0" smtClean="0"/>
          </a:p>
          <a:p>
            <a:pPr marL="220878" lvl="1" indent="0">
              <a:buNone/>
            </a:pPr>
            <a:r>
              <a:rPr lang="en-GB" sz="1800" b="1" dirty="0" smtClean="0"/>
              <a:t>6</a:t>
            </a:r>
            <a:r>
              <a:rPr lang="en-GB" sz="1800" b="1" dirty="0"/>
              <a:t>) Transfers between delivery operators leading to </a:t>
            </a:r>
            <a:r>
              <a:rPr lang="en-GB" sz="1800" b="1" u="sng" dirty="0"/>
              <a:t>spill-over </a:t>
            </a:r>
            <a:r>
              <a:rPr lang="en-GB" sz="1800" b="1" u="sng" dirty="0" smtClean="0"/>
              <a:t>effects</a:t>
            </a:r>
            <a:endParaRPr lang="en-GB" sz="1800" b="1" u="sng" dirty="0"/>
          </a:p>
          <a:p>
            <a:endParaRPr lang="en-GB" dirty="0"/>
          </a:p>
          <a:p>
            <a:endParaRPr lang="en-GB" dirty="0"/>
          </a:p>
          <a:p>
            <a:endParaRPr lang="en-GB" sz="1100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sz="1100" dirty="0"/>
          </a:p>
          <a:p>
            <a:endParaRPr lang="en-GB" sz="1100" dirty="0"/>
          </a:p>
          <a:p>
            <a:pPr lvl="2"/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6934200" y="264255"/>
            <a:ext cx="1877109" cy="803544"/>
            <a:chOff x="8215751" y="264255"/>
            <a:chExt cx="2165244" cy="80354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751" y="264255"/>
              <a:ext cx="2109606" cy="7772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242" y="275929"/>
              <a:ext cx="2152753" cy="791870"/>
            </a:xfrm>
            <a:prstGeom prst="rect">
              <a:avLst/>
            </a:prstGeom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457200" y="365760"/>
            <a:ext cx="8229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518160"/>
            <a:ext cx="8229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Effects of terminal dues (CE)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55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772400" cy="1600200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dirty="0"/>
              <a:t>. What TD proposals should the U.S. advance at the 2016 UPU Congress in Istanbul?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6ED4-D33B-4D1A-AC75-F9EFB76D94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policy re international postal services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"To </a:t>
            </a:r>
            <a:r>
              <a:rPr lang="en-US" dirty="0">
                <a:solidFill>
                  <a:schemeClr val="accent1"/>
                </a:solidFill>
              </a:rPr>
              <a:t>promote and encourage communications between peoples by efficient operation</a:t>
            </a:r>
            <a:r>
              <a:rPr lang="en-US" dirty="0"/>
              <a:t> of </a:t>
            </a:r>
            <a:r>
              <a:rPr lang="en-US" dirty="0">
                <a:solidFill>
                  <a:schemeClr val="tx2"/>
                </a:solidFill>
              </a:rPr>
              <a:t>international postal services and other international delivery services</a:t>
            </a:r>
            <a:r>
              <a:rPr lang="en-US" dirty="0"/>
              <a:t> for cultural, social, and economic </a:t>
            </a:r>
            <a:r>
              <a:rPr lang="en-US" dirty="0" smtClean="0"/>
              <a:t>purposes."</a:t>
            </a:r>
            <a:endParaRPr lang="en-US" dirty="0"/>
          </a:p>
          <a:p>
            <a:r>
              <a:rPr lang="en-US" dirty="0" smtClean="0"/>
              <a:t>"To </a:t>
            </a:r>
            <a:r>
              <a:rPr lang="en-US" dirty="0">
                <a:solidFill>
                  <a:schemeClr val="accent1"/>
                </a:solidFill>
              </a:rPr>
              <a:t>promote and encourage unrestricted and undistorted competition</a:t>
            </a:r>
            <a:r>
              <a:rPr lang="en-US" dirty="0"/>
              <a:t> </a:t>
            </a:r>
            <a:r>
              <a:rPr lang="en-US" dirty="0" smtClean="0"/>
              <a:t>. . ., </a:t>
            </a:r>
            <a:r>
              <a:rPr lang="en-US" dirty="0"/>
              <a:t>except where provision of such services by private companies may be prohibited by law of the United </a:t>
            </a:r>
            <a:r>
              <a:rPr lang="en-US" dirty="0" smtClean="0"/>
              <a:t>States."</a:t>
            </a:r>
            <a:endParaRPr lang="en-US" dirty="0"/>
          </a:p>
          <a:p>
            <a:r>
              <a:rPr lang="en-US" dirty="0" smtClean="0"/>
              <a:t>"To </a:t>
            </a:r>
            <a:r>
              <a:rPr lang="en-US" dirty="0">
                <a:solidFill>
                  <a:schemeClr val="accent1"/>
                </a:solidFill>
              </a:rPr>
              <a:t>promote and encourage a clear distinction between governmental and operational responsibilities</a:t>
            </a:r>
            <a:r>
              <a:rPr lang="en-US" dirty="0"/>
              <a:t> </a:t>
            </a:r>
            <a:r>
              <a:rPr lang="en-US" dirty="0" smtClean="0"/>
              <a:t>. . . by </a:t>
            </a:r>
            <a:r>
              <a:rPr lang="en-US" dirty="0"/>
              <a:t>intergovernmental organizations of which the United States is a </a:t>
            </a:r>
            <a:r>
              <a:rPr lang="en-US" dirty="0" smtClean="0"/>
              <a:t>member.“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laws re UPU TD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</a:t>
            </a:r>
            <a:r>
              <a:rPr lang="en-US" dirty="0"/>
              <a:t>concluding </a:t>
            </a:r>
            <a:r>
              <a:rPr lang="en-US" dirty="0" smtClean="0"/>
              <a:t>a UPU agreement, the </a:t>
            </a:r>
            <a:r>
              <a:rPr lang="en-US" dirty="0"/>
              <a:t>Postal Regulatory </a:t>
            </a:r>
            <a:r>
              <a:rPr lang="en-US" dirty="0" smtClean="0"/>
              <a:t>is required to prepare “views” on </a:t>
            </a:r>
            <a:r>
              <a:rPr lang="en-US" dirty="0" smtClean="0">
                <a:solidFill>
                  <a:schemeClr val="accent1"/>
                </a:solidFill>
              </a:rPr>
              <a:t>whether a rate </a:t>
            </a:r>
            <a:r>
              <a:rPr lang="en-US" dirty="0">
                <a:solidFill>
                  <a:schemeClr val="accent1"/>
                </a:solidFill>
              </a:rPr>
              <a:t>or classification </a:t>
            </a:r>
            <a:r>
              <a:rPr lang="en-US" dirty="0" smtClean="0">
                <a:solidFill>
                  <a:schemeClr val="accent1"/>
                </a:solidFill>
              </a:rPr>
              <a:t>relating to an international market dominant product is “consistent </a:t>
            </a:r>
            <a:r>
              <a:rPr lang="en-US" dirty="0">
                <a:solidFill>
                  <a:schemeClr val="accent1"/>
                </a:solidFill>
              </a:rPr>
              <a:t>with the standards and criteria established by the </a:t>
            </a:r>
            <a:r>
              <a:rPr lang="en-US" dirty="0" smtClean="0">
                <a:solidFill>
                  <a:schemeClr val="accent1"/>
                </a:solidFill>
              </a:rPr>
              <a:t>Commission” for similar domestic  products under Title 39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Secretary </a:t>
            </a:r>
            <a:r>
              <a:rPr lang="en-US" dirty="0" smtClean="0"/>
              <a:t>must ensure </a:t>
            </a:r>
            <a:r>
              <a:rPr lang="en-US" dirty="0"/>
              <a:t>that </a:t>
            </a:r>
            <a:r>
              <a:rPr lang="en-US" dirty="0" smtClean="0"/>
              <a:t>the UPU agreement is consistent the views of the </a:t>
            </a:r>
            <a:r>
              <a:rPr lang="en-US" dirty="0" err="1" smtClean="0"/>
              <a:t>PRC</a:t>
            </a:r>
            <a:r>
              <a:rPr lang="en-US" dirty="0" smtClean="0"/>
              <a:t> except to the extent the determines that there are overriding foreign </a:t>
            </a:r>
            <a:r>
              <a:rPr lang="en-US" dirty="0"/>
              <a:t>policy or national security </a:t>
            </a:r>
            <a:r>
              <a:rPr lang="en-US" dirty="0" smtClean="0"/>
              <a:t>interests.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No cross subsidy</a:t>
            </a:r>
            <a:r>
              <a:rPr lang="en-US" dirty="0" smtClean="0"/>
              <a:t> from market dominant to competitive products.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No  undue or unreasonable preference or discrimination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Agreements must </a:t>
            </a:r>
            <a:r>
              <a:rPr lang="en-US" dirty="0" smtClean="0">
                <a:solidFill>
                  <a:schemeClr val="accent1"/>
                </a:solidFill>
              </a:rPr>
              <a:t>comply with U.S. antitrust law</a:t>
            </a:r>
            <a:r>
              <a:rPr lang="en-US" dirty="0" smtClean="0"/>
              <a:t> (excluding provisions re monopoly products).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on U.S. international postal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en-US" dirty="0" smtClean="0"/>
              <a:t>“The </a:t>
            </a:r>
            <a:r>
              <a:rPr lang="en-US" dirty="0"/>
              <a:t>Secretary of </a:t>
            </a:r>
            <a:r>
              <a:rPr lang="en-US" dirty="0" smtClean="0"/>
              <a:t>State may not conclude any UPU agreement that would “</a:t>
            </a:r>
            <a:r>
              <a:rPr lang="en-US" dirty="0" smtClean="0">
                <a:solidFill>
                  <a:schemeClr val="accent1"/>
                </a:solidFill>
              </a:rPr>
              <a:t>grant </a:t>
            </a:r>
            <a:r>
              <a:rPr lang="en-US" dirty="0">
                <a:solidFill>
                  <a:schemeClr val="accent1"/>
                </a:solidFill>
              </a:rPr>
              <a:t>an undue or unreasonable preference to the Postal Service, a private provider of international postal or delivery services, or any other person</a:t>
            </a:r>
            <a:r>
              <a:rPr lang="en-US" dirty="0"/>
              <a:t>” </a:t>
            </a:r>
            <a:r>
              <a:rPr lang="en-US" dirty="0" smtClean="0"/>
              <a:t>with </a:t>
            </a:r>
            <a:r>
              <a:rPr lang="en-US" dirty="0"/>
              <a:t>respect to any competitive </a:t>
            </a:r>
            <a:r>
              <a:rPr lang="en-US" dirty="0" smtClean="0"/>
              <a:t>product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Interests of U.S. service providers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829441"/>
              </p:ext>
            </p:extLst>
          </p:nvPr>
        </p:nvGraphicFramePr>
        <p:xfrm>
          <a:off x="428625" y="109728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154579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Source</a:t>
            </a:r>
            <a:r>
              <a:rPr lang="en-US" sz="1000" dirty="0"/>
              <a:t>: UPU, Adrenale Report </a:t>
            </a:r>
            <a:r>
              <a:rPr lang="en-US" sz="1000" dirty="0" smtClean="0"/>
              <a:t>(2010). Market includes services for documents and packages </a:t>
            </a:r>
            <a:r>
              <a:rPr lang="en-US" sz="1000" dirty="0"/>
              <a:t>&lt; 2 </a:t>
            </a:r>
            <a:r>
              <a:rPr lang="en-US" sz="1000" dirty="0" smtClean="0"/>
              <a:t>kg only.</a:t>
            </a:r>
            <a:endParaRPr lang="en-GB" sz="1000" dirty="0"/>
          </a:p>
          <a:p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7239000" y="2209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u="sng" dirty="0" smtClean="0"/>
              <a:t>Key</a:t>
            </a:r>
          </a:p>
          <a:p>
            <a:r>
              <a:rPr lang="en-US" sz="900" i="1" dirty="0" smtClean="0"/>
              <a:t>Red = Private company</a:t>
            </a:r>
            <a:br>
              <a:rPr lang="en-US" sz="900" i="1" dirty="0" smtClean="0"/>
            </a:br>
            <a:r>
              <a:rPr lang="en-US" sz="900" i="1" dirty="0" smtClean="0"/>
              <a:t>Blue = Public DO</a:t>
            </a:r>
          </a:p>
          <a:p>
            <a:r>
              <a:rPr lang="en-US" sz="900" i="1" dirty="0" smtClean="0"/>
              <a:t>Stripe = Privatized 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6034" y="1156900"/>
            <a:ext cx="19631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Est. shares by revenue, 2008</a:t>
            </a:r>
          </a:p>
          <a:p>
            <a:r>
              <a:rPr lang="en-US" sz="1200" dirty="0" smtClean="0"/>
              <a:t>Total revenue = $ 31 </a:t>
            </a:r>
            <a:r>
              <a:rPr lang="en-US" sz="1200" dirty="0" err="1" smtClean="0"/>
              <a:t>bil</a:t>
            </a:r>
            <a:endParaRPr lang="en-US" sz="1200" dirty="0" smtClean="0"/>
          </a:p>
        </p:txBody>
      </p:sp>
      <p:pic>
        <p:nvPicPr>
          <p:cNvPr id="2052" name="Picture 4" descr="American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644966" cy="338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4" descr="American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24" y="3352800"/>
            <a:ext cx="644966" cy="338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1" name="Picture 4" descr="American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08" y="4419600"/>
            <a:ext cx="644966" cy="338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199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://www.lakesnwoods.com/images/GreyEa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295400"/>
            <a:ext cx="812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859411" y="3645219"/>
            <a:ext cx="1828800" cy="1168422"/>
            <a:chOff x="4296591" y="1399903"/>
            <a:chExt cx="1905000" cy="1447800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4296591" y="1399903"/>
              <a:ext cx="1905000" cy="1447800"/>
            </a:xfrm>
            <a:prstGeom prst="wedgeRoundRectCallout">
              <a:avLst>
                <a:gd name="adj1" fmla="val 99115"/>
                <a:gd name="adj2" fmla="val -60148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86998" y="1581727"/>
              <a:ext cx="1605826" cy="10529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 smtClean="0"/>
                <a:t>“15¢ for The Big Fellow”</a:t>
              </a:r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4756296" y="5023135"/>
            <a:ext cx="2093908" cy="839620"/>
          </a:xfrm>
          <a:prstGeom prst="wedgeRoundRectCallout">
            <a:avLst>
              <a:gd name="adj1" fmla="val -47566"/>
              <a:gd name="adj2" fmla="val -1521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 smtClean="0"/>
              <a:t>“ . . . . . . . . . ..! for La Belle Canadian” </a:t>
            </a:r>
            <a:endParaRPr lang="en-US" dirty="0"/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post office in the mid-west </a:t>
            </a:r>
            <a:r>
              <a:rPr lang="en-US" dirty="0" err="1" smtClean="0"/>
              <a:t>U.S.A</a:t>
            </a:r>
            <a:r>
              <a:rPr lang="en-US" dirty="0" smtClean="0"/>
              <a:t> . . 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6ED4-D33B-4D1A-AC75-F9EFB76D9417}" type="slidenum">
              <a:rPr lang="en-US" smtClean="0"/>
              <a:t>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965138" y="982808"/>
            <a:ext cx="1411118" cy="1095105"/>
            <a:chOff x="4876800" y="1295400"/>
            <a:chExt cx="1905000" cy="1447800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4876800" y="1295400"/>
              <a:ext cx="1905000" cy="1447800"/>
            </a:xfrm>
            <a:prstGeom prst="wedgeRoundRectCallout">
              <a:avLst>
                <a:gd name="adj1" fmla="val -51198"/>
                <a:gd name="adj2" fmla="val 99793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86894" y="1524000"/>
              <a:ext cx="1524000" cy="838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 smtClean="0"/>
                <a:t>“49¢ for Old Fred!”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62012" y="2589310"/>
            <a:ext cx="1485831" cy="1277839"/>
            <a:chOff x="4267200" y="1143000"/>
            <a:chExt cx="1905000" cy="1447800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4267200" y="1143000"/>
              <a:ext cx="1905000" cy="1447800"/>
            </a:xfrm>
            <a:prstGeom prst="wedgeRoundRectCallout">
              <a:avLst>
                <a:gd name="adj1" fmla="val -92626"/>
                <a:gd name="adj2" fmla="val 28360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6832" y="1447799"/>
              <a:ext cx="1685109" cy="8382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 smtClean="0"/>
                <a:t>“26¢ for </a:t>
              </a:r>
              <a:br>
                <a:rPr lang="en-US" dirty="0" smtClean="0"/>
              </a:br>
              <a:r>
                <a:rPr lang="en-US" dirty="0" smtClean="0"/>
                <a:t>Sr. Villa!”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43" y="381002"/>
            <a:ext cx="1524000" cy="1524000"/>
          </a:xfrm>
          <a:prstGeom prst="rect">
            <a:avLst/>
          </a:prstGeom>
          <a:ln w="38100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7" y="533400"/>
            <a:ext cx="1575663" cy="1575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04" y="3943350"/>
            <a:ext cx="1879678" cy="17405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3" y="4730603"/>
            <a:ext cx="1708297" cy="17082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51" y="5013583"/>
            <a:ext cx="1698344" cy="169834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00556" y="5233833"/>
            <a:ext cx="1104260" cy="192541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17198" y="1638300"/>
            <a:ext cx="1492801" cy="1333500"/>
            <a:chOff x="4267200" y="1143000"/>
            <a:chExt cx="1905000" cy="1447800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4267200" y="1143000"/>
              <a:ext cx="1905000" cy="1447800"/>
            </a:xfrm>
            <a:prstGeom prst="wedgeRoundRectCallout">
              <a:avLst>
                <a:gd name="adj1" fmla="val 97374"/>
                <a:gd name="adj2" fmla="val 77537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67200" y="1399903"/>
              <a:ext cx="1839470" cy="838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 smtClean="0"/>
                <a:t>“30¢ for The Inspector!”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7438" y="503921"/>
            <a:ext cx="8207421" cy="5852429"/>
            <a:chOff x="479379" y="533400"/>
            <a:chExt cx="8207421" cy="5852429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2779513" y="533400"/>
              <a:ext cx="1030487" cy="817310"/>
            </a:xfrm>
            <a:prstGeom prst="wedgeRoundRectCallout">
              <a:avLst>
                <a:gd name="adj1" fmla="val 161404"/>
                <a:gd name="adj2" fmla="val 314542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?!</a:t>
              </a:r>
              <a:endParaRPr lang="en-US" sz="3600" dirty="0"/>
            </a:p>
          </p:txBody>
        </p:sp>
        <p:sp>
          <p:nvSpPr>
            <p:cNvPr id="28" name="Rounded Rectangular Callout 27"/>
            <p:cNvSpPr/>
            <p:nvPr/>
          </p:nvSpPr>
          <p:spPr>
            <a:xfrm>
              <a:off x="5550817" y="639079"/>
              <a:ext cx="1097006" cy="961122"/>
            </a:xfrm>
            <a:prstGeom prst="wedgeRoundRectCallout">
              <a:avLst>
                <a:gd name="adj1" fmla="val -100847"/>
                <a:gd name="adj2" fmla="val 225943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###!</a:t>
              </a:r>
              <a:endParaRPr lang="en-US" sz="32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817541" y="1143001"/>
              <a:ext cx="1869259" cy="1858277"/>
              <a:chOff x="6817541" y="1143001"/>
              <a:chExt cx="1869259" cy="1858277"/>
            </a:xfrm>
          </p:grpSpPr>
          <p:sp>
            <p:nvSpPr>
              <p:cNvPr id="30" name="Rounded Rectangular Callout 29"/>
              <p:cNvSpPr/>
              <p:nvPr/>
            </p:nvSpPr>
            <p:spPr>
              <a:xfrm>
                <a:off x="6817541" y="1143001"/>
                <a:ext cx="1869259" cy="1858277"/>
              </a:xfrm>
              <a:prstGeom prst="wedgeRoundRectCallout">
                <a:avLst>
                  <a:gd name="adj1" fmla="val -144978"/>
                  <a:gd name="adj2" fmla="val 70388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2145" y="1241471"/>
                <a:ext cx="1571130" cy="1536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479379" y="1401079"/>
              <a:ext cx="2557648" cy="2133599"/>
              <a:chOff x="479379" y="1401079"/>
              <a:chExt cx="2557648" cy="2133599"/>
            </a:xfrm>
          </p:grpSpPr>
          <p:sp>
            <p:nvSpPr>
              <p:cNvPr id="27" name="Rounded Rectangular Callout 26"/>
              <p:cNvSpPr/>
              <p:nvPr/>
            </p:nvSpPr>
            <p:spPr>
              <a:xfrm>
                <a:off x="479379" y="1401079"/>
                <a:ext cx="2557648" cy="2133599"/>
              </a:xfrm>
              <a:prstGeom prst="wedgeRoundRectCallout">
                <a:avLst>
                  <a:gd name="adj1" fmla="val 115884"/>
                  <a:gd name="adj2" fmla="val 51857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742" y="1662092"/>
                <a:ext cx="1977684" cy="1481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1575551" y="3830534"/>
              <a:ext cx="2407924" cy="1882877"/>
              <a:chOff x="1575551" y="3830534"/>
              <a:chExt cx="2407924" cy="1882877"/>
            </a:xfrm>
          </p:grpSpPr>
          <p:sp>
            <p:nvSpPr>
              <p:cNvPr id="33" name="Rounded Rectangular Callout 32"/>
              <p:cNvSpPr/>
              <p:nvPr/>
            </p:nvSpPr>
            <p:spPr>
              <a:xfrm>
                <a:off x="1575551" y="3830534"/>
                <a:ext cx="2407924" cy="1882877"/>
              </a:xfrm>
              <a:prstGeom prst="wedgeRoundRectCallout">
                <a:avLst>
                  <a:gd name="adj1" fmla="val 69919"/>
                  <a:gd name="adj2" fmla="val -50521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2694" y="4044722"/>
                <a:ext cx="2087895" cy="1391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6123866" y="4518690"/>
              <a:ext cx="2409408" cy="1867139"/>
              <a:chOff x="6123866" y="4518690"/>
              <a:chExt cx="2409408" cy="1867139"/>
            </a:xfrm>
          </p:grpSpPr>
          <p:sp>
            <p:nvSpPr>
              <p:cNvPr id="35" name="Rounded Rectangular Callout 34"/>
              <p:cNvSpPr/>
              <p:nvPr/>
            </p:nvSpPr>
            <p:spPr>
              <a:xfrm>
                <a:off x="6123866" y="4518690"/>
                <a:ext cx="2409408" cy="1867139"/>
              </a:xfrm>
              <a:prstGeom prst="wedgeRoundRectCallout">
                <a:avLst>
                  <a:gd name="adj1" fmla="val -102263"/>
                  <a:gd name="adj2" fmla="val -103368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1" r="30000"/>
              <a:stretch/>
            </p:blipFill>
            <p:spPr bwMode="auto">
              <a:xfrm>
                <a:off x="6488197" y="4649970"/>
                <a:ext cx="1551100" cy="1589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" name="Rounded Rectangular Callout 43"/>
            <p:cNvSpPr/>
            <p:nvPr/>
          </p:nvSpPr>
          <p:spPr>
            <a:xfrm>
              <a:off x="4180317" y="4649971"/>
              <a:ext cx="1265623" cy="964259"/>
            </a:xfrm>
            <a:prstGeom prst="wedgeRoundRectCallout">
              <a:avLst>
                <a:gd name="adj1" fmla="val -727"/>
                <a:gd name="adj2" fmla="val -119465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&amp;^%$#!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51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Relative exposure of U.S. operators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209234"/>
              </p:ext>
            </p:extLst>
          </p:nvPr>
        </p:nvGraphicFramePr>
        <p:xfrm>
          <a:off x="457200" y="11430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0600" y="609600"/>
            <a:ext cx="7374254" cy="3030856"/>
            <a:chOff x="990600" y="914400"/>
            <a:chExt cx="7374254" cy="3030856"/>
          </a:xfrm>
        </p:grpSpPr>
        <p:pic>
          <p:nvPicPr>
            <p:cNvPr id="3078" name="Picture 6" descr="http://cdn1.techbargains.us.com/icache/vendors/1415740077719_37sq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914400"/>
              <a:ext cx="2192655" cy="219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cleantechnica.com/files/2014/10/ali-baba-logo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9" y="1676400"/>
              <a:ext cx="2268855" cy="2268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066800" y="2421255"/>
              <a:ext cx="6781800" cy="1219200"/>
            </a:xfrm>
            <a:prstGeom prst="line">
              <a:avLst/>
            </a:prstGeom>
            <a:ln w="476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>
              <a:off x="4343400" y="3116581"/>
              <a:ext cx="457200" cy="523874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Interests of U.S. users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3733800"/>
            <a:ext cx="7772400" cy="2819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U.S. merchants are harmed by subsidized delivery of foreign e-commerce products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U.S. direct marketers may be aided by subsidies for USPS outbound products </a:t>
            </a:r>
            <a:r>
              <a:rPr lang="en-US" u="sng" dirty="0" smtClean="0"/>
              <a:t>if</a:t>
            </a:r>
            <a:r>
              <a:rPr lang="en-US" dirty="0" smtClean="0"/>
              <a:t> subsidies reduce prices.</a:t>
            </a:r>
          </a:p>
          <a:p>
            <a:r>
              <a:rPr lang="en-US" dirty="0" smtClean="0"/>
              <a:t>U.S. market dominant mailers are harmed if low inbound TDs subsidize low-priced outbound USPS competitive products.</a:t>
            </a:r>
          </a:p>
          <a:p>
            <a:r>
              <a:rPr lang="en-US" dirty="0" smtClean="0"/>
              <a:t>U.S. commerce has strong interest in free trade in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Dept</a:t>
            </a:r>
            <a:r>
              <a:rPr lang="en-US" dirty="0" smtClean="0"/>
              <a:t> of State: Advisory Committee on IPODS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32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381750" cy="458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6019800"/>
            <a:ext cx="6477000" cy="473075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www.state.gov</a:t>
            </a:r>
            <a:r>
              <a:rPr lang="en-US" b="1" dirty="0"/>
              <a:t>/p/</a:t>
            </a:r>
            <a:r>
              <a:rPr lang="en-US" b="1" dirty="0" err="1"/>
              <a:t>io</a:t>
            </a:r>
            <a:r>
              <a:rPr lang="en-US" b="1" dirty="0"/>
              <a:t>/</a:t>
            </a:r>
            <a:r>
              <a:rPr lang="en-US" b="1" dirty="0" err="1"/>
              <a:t>ipp</a:t>
            </a:r>
            <a:r>
              <a:rPr lang="en-US" b="1" dirty="0"/>
              <a:t>/</a:t>
            </a:r>
            <a:r>
              <a:rPr lang="en-US" b="1" dirty="0" err="1"/>
              <a:t>c25478.htm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769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by FedEx/UPS/JC (Sep 2014)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Postal </a:t>
            </a:r>
            <a:r>
              <a:rPr lang="en-US" dirty="0"/>
              <a:t>shipments between industrialized countries</a:t>
            </a:r>
            <a:endParaRPr lang="en-US" dirty="0" smtClean="0"/>
          </a:p>
          <a:p>
            <a:pPr lvl="1"/>
            <a:r>
              <a:rPr lang="en-US" dirty="0" smtClean="0"/>
              <a:t>Terminal dues should be </a:t>
            </a:r>
            <a:r>
              <a:rPr lang="en-US" b="1" dirty="0" smtClean="0">
                <a:solidFill>
                  <a:schemeClr val="accent1"/>
                </a:solidFill>
              </a:rPr>
              <a:t>consistent with the postal and antitrust laws governing domestic postal services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Postal shipment of very large quantities of e-commerce packages from developing countries.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1"/>
                </a:solidFill>
              </a:rPr>
              <a:t>destination country have the option</a:t>
            </a:r>
            <a:r>
              <a:rPr lang="en-US" dirty="0" smtClean="0"/>
              <a:t> to charge terminal dues that are consistent </a:t>
            </a:r>
            <a:r>
              <a:rPr lang="en-US" dirty="0"/>
              <a:t>with the postal and antitrust laws governing domestic postal services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 postal </a:t>
            </a:r>
            <a:r>
              <a:rPr lang="en-US" dirty="0"/>
              <a:t>shipments </a:t>
            </a:r>
            <a:r>
              <a:rPr lang="en-US" dirty="0" smtClean="0"/>
              <a:t>to/from/between developing countries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UPU should develop plan in the next 4 years</a:t>
            </a:r>
            <a:r>
              <a:rPr lang="en-US" dirty="0" smtClean="0"/>
              <a:t> for introducing terminal dues for all countries that are (A) consistent </a:t>
            </a:r>
            <a:r>
              <a:rPr lang="en-US" dirty="0"/>
              <a:t>with the postal and antitrust laws governing domestic postal </a:t>
            </a:r>
            <a:r>
              <a:rPr lang="en-US" dirty="0" smtClean="0"/>
              <a:t>services and (B) maintain reasonable financial assistance for needy developing countries.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by </a:t>
            </a:r>
            <a:r>
              <a:rPr lang="en-US" dirty="0" smtClean="0"/>
              <a:t>U.S. Postal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http://images.clipartpanda.com/question-clipart-question-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1682714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the Question is . . 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2209800"/>
            <a:ext cx="7162800" cy="2133600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r>
              <a:rPr lang="en-US" sz="3200" dirty="0" smtClean="0"/>
              <a:t>“Why </a:t>
            </a:r>
            <a:r>
              <a:rPr lang="en-US" sz="3200" dirty="0"/>
              <a:t>doesn’t the Postal Service charge </a:t>
            </a:r>
            <a:r>
              <a:rPr lang="en-US" sz="3200" dirty="0" smtClean="0"/>
              <a:t>the </a:t>
            </a:r>
            <a:r>
              <a:rPr lang="en-US" sz="3200" dirty="0"/>
              <a:t>same for delivering a </a:t>
            </a:r>
            <a:r>
              <a:rPr lang="en-US" sz="3200" b="1" dirty="0">
                <a:solidFill>
                  <a:srgbClr val="FF0000"/>
                </a:solidFill>
              </a:rPr>
              <a:t>foreign</a:t>
            </a:r>
            <a:r>
              <a:rPr lang="en-US" sz="3200" dirty="0"/>
              <a:t> </a:t>
            </a:r>
            <a:r>
              <a:rPr lang="en-US" sz="3200" dirty="0" smtClean="0"/>
              <a:t>letter </a:t>
            </a:r>
            <a:r>
              <a:rPr lang="en-US" sz="3200" dirty="0"/>
              <a:t>as it charges for delivering an </a:t>
            </a:r>
            <a:r>
              <a:rPr lang="en-US" sz="3200" b="1" dirty="0">
                <a:solidFill>
                  <a:srgbClr val="FF0000"/>
                </a:solidFill>
              </a:rPr>
              <a:t>American</a:t>
            </a:r>
            <a:r>
              <a:rPr lang="en-US" sz="3200" dirty="0"/>
              <a:t> letter</a:t>
            </a:r>
            <a:r>
              <a:rPr lang="en-US" sz="3200" dirty="0" smtClean="0"/>
              <a:t>?”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08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Official Answer </a:t>
            </a:r>
            <a:r>
              <a:rPr lang="en-US" dirty="0"/>
              <a:t>is . . 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2209800"/>
            <a:ext cx="7162800" cy="2819400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r>
              <a:rPr lang="en-US" sz="3200" dirty="0" smtClean="0"/>
              <a:t>“The Postal Service </a:t>
            </a:r>
            <a:r>
              <a:rPr lang="en-US" sz="3200" dirty="0"/>
              <a:t>charges </a:t>
            </a:r>
            <a:r>
              <a:rPr lang="en-US" sz="3200" b="1" dirty="0">
                <a:solidFill>
                  <a:srgbClr val="FF0000"/>
                </a:solidFill>
              </a:rPr>
              <a:t>domestic postage</a:t>
            </a:r>
            <a:r>
              <a:rPr lang="en-US" sz="3200" dirty="0"/>
              <a:t> for delivering an American </a:t>
            </a:r>
            <a:r>
              <a:rPr lang="en-US" sz="3200" dirty="0" smtClean="0"/>
              <a:t>letter but must charge </a:t>
            </a:r>
            <a:r>
              <a:rPr lang="en-US" sz="3200" b="1" dirty="0" smtClean="0">
                <a:solidFill>
                  <a:srgbClr val="FF0000"/>
                </a:solidFill>
              </a:rPr>
              <a:t>terminal dues</a:t>
            </a:r>
            <a:r>
              <a:rPr lang="en-US" sz="3200" dirty="0" smtClean="0"/>
              <a:t> set by the Universal Postal Union for delivering </a:t>
            </a:r>
            <a:r>
              <a:rPr lang="en-US" sz="3200" dirty="0"/>
              <a:t>a foreign </a:t>
            </a:r>
            <a:r>
              <a:rPr lang="en-US" sz="3200" dirty="0" smtClean="0"/>
              <a:t>letter.”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07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terminal dues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does the </a:t>
            </a:r>
            <a:r>
              <a:rPr lang="en-US" dirty="0" smtClean="0"/>
              <a:t>Universal Postal Union set </a:t>
            </a:r>
            <a:r>
              <a:rPr lang="en-US" dirty="0"/>
              <a:t>terminal dues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current UPU terminal dues </a:t>
            </a:r>
            <a:r>
              <a:rPr lang="en-US" dirty="0" smtClean="0"/>
              <a:t>rates and how do they affect international commerce?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TD proposals should the U.S. advance at the 2016 UPU Congress in Istanbul?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What are terminal dues?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6ED4-D33B-4D1A-AC75-F9EFB76D94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dues</a:t>
            </a:r>
            <a:endParaRPr lang="en-US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Terminal dues</a:t>
            </a:r>
            <a:r>
              <a:rPr lang="en-US" dirty="0" smtClean="0"/>
              <a:t> </a:t>
            </a:r>
            <a:r>
              <a:rPr lang="en-US" dirty="0"/>
              <a:t>are the fees that Posts pay each for the delivery of inbound international “letter post” items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“Letter post”</a:t>
            </a:r>
            <a:r>
              <a:rPr lang="en-US" dirty="0" smtClean="0"/>
              <a:t> is a UPU service category for delivery services for documents and packages up to 2 kg (4.4 </a:t>
            </a:r>
            <a:r>
              <a:rPr lang="en-US" dirty="0" err="1" smtClean="0"/>
              <a:t>lb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Terminals dues are established by agreement in the </a:t>
            </a:r>
            <a:r>
              <a:rPr lang="en-US" dirty="0" smtClean="0">
                <a:solidFill>
                  <a:srgbClr val="FF0000"/>
                </a:solidFill>
              </a:rPr>
              <a:t>Universal Postal Union (UPU)</a:t>
            </a:r>
            <a:r>
              <a:rPr lang="en-US" dirty="0" smtClean="0"/>
              <a:t>, an intergovernmental organization.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6ED4-D33B-4D1A-AC75-F9EFB76D94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TDs are </a:t>
            </a:r>
            <a:r>
              <a:rPr lang="en-US" u="sng" dirty="0" smtClean="0"/>
              <a:t>domestic</a:t>
            </a:r>
            <a:r>
              <a:rPr lang="en-US" dirty="0" smtClean="0"/>
              <a:t> delivery rates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4D11-C615-404E-BDF9-CC5ABE1D05E4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http://www.worldatlas.com/webimage/countrys/namerica/usstates/usasha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4" y="2495646"/>
            <a:ext cx="5054130" cy="321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4/2/1/e/1197104269542805265PanamaG_French_outline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1" y="752475"/>
            <a:ext cx="1714499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>
            <a:spLocks noChangeAspect="1"/>
          </p:cNvSpPr>
          <p:nvPr/>
        </p:nvSpPr>
        <p:spPr>
          <a:xfrm>
            <a:off x="5029200" y="3185160"/>
            <a:ext cx="189351" cy="182880"/>
          </a:xfrm>
          <a:prstGeom prst="star5">
            <a:avLst/>
          </a:prstGeom>
          <a:solidFill>
            <a:schemeClr val="accent1"/>
          </a:solidFill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>
            <a:spLocks noChangeAspect="1"/>
          </p:cNvSpPr>
          <p:nvPr/>
        </p:nvSpPr>
        <p:spPr>
          <a:xfrm>
            <a:off x="6944011" y="1203960"/>
            <a:ext cx="189351" cy="182880"/>
          </a:xfrm>
          <a:prstGeom prst="star5">
            <a:avLst/>
          </a:prstGeom>
          <a:solidFill>
            <a:schemeClr val="tx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218551" y="1386840"/>
            <a:ext cx="1725460" cy="1798320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81400" y="3368040"/>
            <a:ext cx="1438275" cy="365760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38200" y="3293745"/>
            <a:ext cx="4257101" cy="365760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800600" y="3368040"/>
            <a:ext cx="228600" cy="441960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</p:cNvCxnSpPr>
          <p:nvPr/>
        </p:nvCxnSpPr>
        <p:spPr>
          <a:xfrm flipH="1">
            <a:off x="3200400" y="3368040"/>
            <a:ext cx="1864963" cy="1417320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50744" y="3558540"/>
            <a:ext cx="304800" cy="301752"/>
          </a:xfrm>
          <a:prstGeom prst="ellipse">
            <a:avLst/>
          </a:prstGeom>
          <a:solidFill>
            <a:schemeClr val="accent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95600" y="4724400"/>
            <a:ext cx="304800" cy="301752"/>
          </a:xfrm>
          <a:prstGeom prst="ellipse">
            <a:avLst/>
          </a:prstGeom>
          <a:solidFill>
            <a:schemeClr val="accent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76600" y="3633597"/>
            <a:ext cx="304800" cy="301752"/>
          </a:xfrm>
          <a:prstGeom prst="ellipse">
            <a:avLst/>
          </a:prstGeom>
          <a:solidFill>
            <a:schemeClr val="accent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600575" y="3860292"/>
            <a:ext cx="304800" cy="301752"/>
          </a:xfrm>
          <a:prstGeom prst="ellipse">
            <a:avLst/>
          </a:prstGeom>
          <a:solidFill>
            <a:schemeClr val="accent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7200" y="5867400"/>
            <a:ext cx="304800" cy="301752"/>
          </a:xfrm>
          <a:prstGeom prst="ellipse">
            <a:avLst/>
          </a:prstGeom>
          <a:solidFill>
            <a:schemeClr val="accent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2895600"/>
            <a:ext cx="2971800" cy="2971800"/>
          </a:xfrm>
          <a:prstGeom prst="rect">
            <a:avLst/>
          </a:prstGeom>
          <a:noFill/>
        </p:spPr>
        <p:txBody>
          <a:bodyPr wrap="square" lIns="91440" tIns="91440" rIns="91440" bIns="91440" rtlCol="0" anchor="t" anchorCtr="0">
            <a:noAutofit/>
          </a:bodyPr>
          <a:lstStyle/>
          <a:p>
            <a:r>
              <a:rPr lang="en-US" b="1" dirty="0" smtClean="0"/>
              <a:t>“Charges </a:t>
            </a:r>
            <a:r>
              <a:rPr lang="en-US" b="1" dirty="0"/>
              <a:t>for the delivery </a:t>
            </a:r>
            <a:r>
              <a:rPr lang="en-US" b="1" dirty="0" smtClean="0"/>
              <a:t>of inbound </a:t>
            </a:r>
            <a:r>
              <a:rPr lang="en-US" b="1" dirty="0"/>
              <a:t>international mail, essentially a U.S. </a:t>
            </a:r>
            <a:r>
              <a:rPr lang="en-US" b="1" dirty="0" smtClean="0"/>
              <a:t> domestic </a:t>
            </a:r>
            <a:r>
              <a:rPr lang="en-US" b="1" dirty="0"/>
              <a:t>mail service, </a:t>
            </a:r>
            <a:r>
              <a:rPr lang="en-US" b="1" dirty="0" smtClean="0"/>
              <a:t>should cover </a:t>
            </a:r>
            <a:r>
              <a:rPr lang="en-US" b="1" dirty="0"/>
              <a:t>both attributable costs and a fair share of institutional </a:t>
            </a:r>
            <a:r>
              <a:rPr lang="en-US" b="1" dirty="0" smtClean="0"/>
              <a:t>costs.”</a:t>
            </a:r>
          </a:p>
          <a:p>
            <a:endParaRPr lang="en-US" sz="1600" dirty="0" smtClean="0"/>
          </a:p>
          <a:p>
            <a:r>
              <a:rPr lang="en-US" sz="1600" dirty="0" smtClean="0"/>
              <a:t> -- </a:t>
            </a:r>
            <a:r>
              <a:rPr lang="en-US" sz="1600" dirty="0" err="1" smtClean="0"/>
              <a:t>PRC</a:t>
            </a:r>
            <a:r>
              <a:rPr lang="en-US" sz="1600" dirty="0" smtClean="0"/>
              <a:t> Commissioner Ruth </a:t>
            </a:r>
            <a:r>
              <a:rPr lang="en-US" sz="1600" dirty="0" err="1" smtClean="0"/>
              <a:t>Goldway</a:t>
            </a:r>
            <a:r>
              <a:rPr lang="en-US" sz="1600" dirty="0" smtClean="0"/>
              <a:t>, Apr. 2002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2000" y="5759450"/>
            <a:ext cx="4151751" cy="488950"/>
          </a:xfrm>
          <a:prstGeom prst="rect">
            <a:avLst/>
          </a:prstGeom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600" dirty="0" smtClean="0"/>
              <a:t>Services compensated by Terminal Dues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20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0919_JC_Compac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70C0"/>
      </a:accent2>
      <a:accent3>
        <a:srgbClr val="FFC000"/>
      </a:accent3>
      <a:accent4>
        <a:srgbClr val="C9E7A7"/>
      </a:accent4>
      <a:accent5>
        <a:srgbClr val="FFC000"/>
      </a:accent5>
      <a:accent6>
        <a:srgbClr val="FFFF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91440" rIns="91440" bIns="91440" rtlCol="0" anchor="t" anchorCtr="0">
        <a:noAutofit/>
      </a:bodyPr>
      <a:lstStyle>
        <a:defPPr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5889</TotalTime>
  <Words>2006</Words>
  <Application>Microsoft Office PowerPoint</Application>
  <PresentationFormat>On-screen Show (4:3)</PresentationFormat>
  <Paragraphs>291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20140919_JC_Compact</vt:lpstr>
      <vt:lpstr> Terminal Dues 101</vt:lpstr>
      <vt:lpstr>Introduction</vt:lpstr>
      <vt:lpstr>A post office in the mid-west U.S.A . . .</vt:lpstr>
      <vt:lpstr>So the Question is . . .</vt:lpstr>
      <vt:lpstr>The Official Answer is . . . </vt:lpstr>
      <vt:lpstr>Topics</vt:lpstr>
      <vt:lpstr>1. What are terminal dues?</vt:lpstr>
      <vt:lpstr>Terminal dues</vt:lpstr>
      <vt:lpstr>TDs are domestic delivery rates</vt:lpstr>
      <vt:lpstr>Terminal dues are not limited to letters</vt:lpstr>
      <vt:lpstr>Terminal dues apply to most USPS int’l services</vt:lpstr>
      <vt:lpstr>USPS international revenue related to UPU TDs, 2014</vt:lpstr>
      <vt:lpstr>2. How does the UPU set terminal dues?</vt:lpstr>
      <vt:lpstr>            The UPU is an intergovernmental organization </vt:lpstr>
      <vt:lpstr>Postal Operations Council: key actor in UPU TDs</vt:lpstr>
      <vt:lpstr>How terminal dues are set by the UPU</vt:lpstr>
      <vt:lpstr>3. What are current UPU terminal dues rates and how do they affect international commerce?</vt:lpstr>
      <vt:lpstr>2012 Terminal dues agreement</vt:lpstr>
      <vt:lpstr>Current terminal dues system (2014)</vt:lpstr>
      <vt:lpstr>TDs v. equiv. domestic postage, 2014 - Letter Post</vt:lpstr>
      <vt:lpstr>TDs v. equiv. domestic postage, 2014 - Small Packets</vt:lpstr>
      <vt:lpstr>"E-commerce posts" are growing rapidly</vt:lpstr>
      <vt:lpstr>USPS losses on delivery from “developing countries”</vt:lpstr>
      <vt:lpstr>Six types of distortions created by current terminal dues</vt:lpstr>
      <vt:lpstr>4. What TD proposals should the U.S. advance at the 2016 UPU Congress in Istanbul?</vt:lpstr>
      <vt:lpstr>U.S. policy re international postal services</vt:lpstr>
      <vt:lpstr>U.S. laws re UPU TD agreements</vt:lpstr>
      <vt:lpstr>Limits on U.S. international postal agreements</vt:lpstr>
      <vt:lpstr>Interests of U.S. service providers</vt:lpstr>
      <vt:lpstr> Relative exposure of U.S. operators</vt:lpstr>
      <vt:lpstr> Interests of U.S. users</vt:lpstr>
      <vt:lpstr>Dept of State: Advisory Committee on IPODS</vt:lpstr>
      <vt:lpstr>Proposal by FedEx/UPS/JC (Sep 2014)</vt:lpstr>
      <vt:lpstr>Proposal by U.S. Postal Service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</dc:creator>
  <cp:lastModifiedBy>jc</cp:lastModifiedBy>
  <cp:revision>555</cp:revision>
  <cp:lastPrinted>2015-03-09T21:58:51Z</cp:lastPrinted>
  <dcterms:created xsi:type="dcterms:W3CDTF">2014-09-20T12:25:59Z</dcterms:created>
  <dcterms:modified xsi:type="dcterms:W3CDTF">2015-03-10T11:09:48Z</dcterms:modified>
</cp:coreProperties>
</file>